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wdp" ContentType="image/vnd.ms-photo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embeddings/oleObject1.bin" ContentType="application/vnd.openxmlformats-officedocument.oleObject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embeddings/oleObject2.bin" ContentType="application/vnd.openxmlformats-officedocument.oleObject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256" r:id="rId2"/>
    <p:sldId id="257" r:id="rId3"/>
    <p:sldId id="276" r:id="rId4"/>
    <p:sldId id="275" r:id="rId5"/>
    <p:sldId id="258" r:id="rId6"/>
    <p:sldId id="259" r:id="rId7"/>
    <p:sldId id="265" r:id="rId8"/>
    <p:sldId id="296" r:id="rId9"/>
    <p:sldId id="260" r:id="rId10"/>
    <p:sldId id="261" r:id="rId11"/>
    <p:sldId id="262" r:id="rId12"/>
    <p:sldId id="263" r:id="rId13"/>
    <p:sldId id="264" r:id="rId14"/>
    <p:sldId id="269" r:id="rId15"/>
    <p:sldId id="273" r:id="rId16"/>
    <p:sldId id="268" r:id="rId17"/>
    <p:sldId id="293" r:id="rId18"/>
    <p:sldId id="283" r:id="rId19"/>
    <p:sldId id="272" r:id="rId20"/>
    <p:sldId id="294" r:id="rId21"/>
    <p:sldId id="295" r:id="rId22"/>
    <p:sldId id="291" r:id="rId23"/>
    <p:sldId id="292" r:id="rId24"/>
    <p:sldId id="281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79" r:id="rId33"/>
    <p:sldId id="277" r:id="rId34"/>
    <p:sldId id="278" r:id="rId3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3" clrMode="gray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Objects="1">
      <p:cViewPr>
        <p:scale>
          <a:sx n="100" d="100"/>
          <a:sy n="100" d="100"/>
        </p:scale>
        <p:origin x="-1384" y="-8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handoutMaster" Target="handoutMasters/handoutMaster1.xml"/><Relationship Id="rId38" Type="http://schemas.openxmlformats.org/officeDocument/2006/relationships/printerSettings" Target="printerSettings/printerSettings1.bin"/><Relationship Id="rId39" Type="http://schemas.openxmlformats.org/officeDocument/2006/relationships/presProps" Target="presProps.xml"/><Relationship Id="rId40" Type="http://schemas.openxmlformats.org/officeDocument/2006/relationships/viewProps" Target="viewProps.xml"/><Relationship Id="rId41" Type="http://schemas.openxmlformats.org/officeDocument/2006/relationships/theme" Target="theme/theme1.xml"/><Relationship Id="rId4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6578FD-3525-1743-AAE3-4D7A66416820}" type="datetimeFigureOut">
              <a:rPr lang="en-US" smtClean="0"/>
              <a:pPr/>
              <a:t>2/6/13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9C51BA-D69D-3D40-A6A7-EB5F9D71334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2321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F491F1-0106-2444-8BC4-698934455FFA}" type="datetimeFigureOut">
              <a:rPr lang="en-US" smtClean="0"/>
              <a:pPr/>
              <a:t>2/6/13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687360-2B74-674D-A390-4871E56A76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832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>
              <a:latin typeface="Times" pitchFamily="19" charset="0"/>
              <a:ea typeface="ＭＳ Ｐゴシック" pitchFamily="19" charset="-128"/>
              <a:cs typeface="ＭＳ Ｐゴシック" pitchFamily="19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>
              <a:latin typeface="Times" pitchFamily="19" charset="0"/>
              <a:ea typeface="ＭＳ Ｐゴシック" pitchFamily="19" charset="-128"/>
              <a:cs typeface="ＭＳ Ｐゴシック" pitchFamily="19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>
              <a:latin typeface="Times New Roman" pitchFamily="19" charset="0"/>
              <a:ea typeface="ＭＳ Ｐゴシック" pitchFamily="19" charset="-128"/>
              <a:cs typeface="ＭＳ Ｐゴシック" pitchFamily="19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>
              <a:latin typeface="Times New Roman" pitchFamily="19" charset="0"/>
              <a:ea typeface="ＭＳ Ｐゴシック" pitchFamily="19" charset="-128"/>
              <a:cs typeface="ＭＳ Ｐゴシック" pitchFamily="19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>
              <a:latin typeface="Times New Roman" pitchFamily="19" charset="0"/>
              <a:ea typeface="ＭＳ Ｐゴシック" pitchFamily="19" charset="-128"/>
              <a:cs typeface="ＭＳ Ｐゴシック" pitchFamily="19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>
              <a:latin typeface="Times New Roman" pitchFamily="19" charset="0"/>
              <a:ea typeface="ＭＳ Ｐゴシック" pitchFamily="19" charset="-128"/>
              <a:cs typeface="ＭＳ Ｐゴシック" pitchFamily="19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fld id="{76B5EC14-02B1-3948-A421-65F0D7540A35}" type="slidenum">
              <a:rPr lang="en-US" sz="1200"/>
              <a:pPr/>
              <a:t>22</a:t>
            </a:fld>
            <a:endParaRPr lang="en-US" sz="120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fld id="{D2F0FB7B-2D67-9649-9A2E-FDBAB7B5ADC7}" type="slidenum">
              <a:rPr lang="en-US" sz="1200"/>
              <a:pPr/>
              <a:t>23</a:t>
            </a:fld>
            <a:endParaRPr lang="en-US" sz="120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B37D-C94D-EB4C-AE3A-A7EE03DBA14D}" type="datetimeFigureOut">
              <a:rPr lang="en-US" smtClean="0"/>
              <a:pPr/>
              <a:t>2/6/13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51200-D5E3-AA4B-98AB-5B0F9717F2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B37D-C94D-EB4C-AE3A-A7EE03DBA14D}" type="datetimeFigureOut">
              <a:rPr lang="en-US" smtClean="0"/>
              <a:pPr/>
              <a:t>2/6/13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51200-D5E3-AA4B-98AB-5B0F9717F2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B37D-C94D-EB4C-AE3A-A7EE03DBA14D}" type="datetimeFigureOut">
              <a:rPr lang="en-US" smtClean="0"/>
              <a:pPr/>
              <a:t>2/6/13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51200-D5E3-AA4B-98AB-5B0F9717F2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B37D-C94D-EB4C-AE3A-A7EE03DBA14D}" type="datetimeFigureOut">
              <a:rPr lang="en-US" smtClean="0"/>
              <a:pPr/>
              <a:t>2/6/13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51200-D5E3-AA4B-98AB-5B0F9717F2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B37D-C94D-EB4C-AE3A-A7EE03DBA14D}" type="datetimeFigureOut">
              <a:rPr lang="en-US" smtClean="0"/>
              <a:pPr/>
              <a:t>2/6/13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51200-D5E3-AA4B-98AB-5B0F9717F2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B37D-C94D-EB4C-AE3A-A7EE03DBA14D}" type="datetimeFigureOut">
              <a:rPr lang="en-US" smtClean="0"/>
              <a:pPr/>
              <a:t>2/6/13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51200-D5E3-AA4B-98AB-5B0F9717F2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B37D-C94D-EB4C-AE3A-A7EE03DBA14D}" type="datetimeFigureOut">
              <a:rPr lang="en-US" smtClean="0"/>
              <a:pPr/>
              <a:t>2/6/13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51200-D5E3-AA4B-98AB-5B0F9717F2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B37D-C94D-EB4C-AE3A-A7EE03DBA14D}" type="datetimeFigureOut">
              <a:rPr lang="en-US" smtClean="0"/>
              <a:pPr/>
              <a:t>2/6/13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51200-D5E3-AA4B-98AB-5B0F9717F2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B37D-C94D-EB4C-AE3A-A7EE03DBA14D}" type="datetimeFigureOut">
              <a:rPr lang="en-US" smtClean="0"/>
              <a:pPr/>
              <a:t>2/6/13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51200-D5E3-AA4B-98AB-5B0F9717F2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B37D-C94D-EB4C-AE3A-A7EE03DBA14D}" type="datetimeFigureOut">
              <a:rPr lang="en-US" smtClean="0"/>
              <a:pPr/>
              <a:t>2/6/13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51200-D5E3-AA4B-98AB-5B0F9717F2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B37D-C94D-EB4C-AE3A-A7EE03DBA14D}" type="datetimeFigureOut">
              <a:rPr lang="en-US" smtClean="0"/>
              <a:pPr/>
              <a:t>2/6/13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51200-D5E3-AA4B-98AB-5B0F9717F2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AB37D-C94D-EB4C-AE3A-A7EE03DBA14D}" type="datetimeFigureOut">
              <a:rPr lang="en-US" smtClean="0"/>
              <a:pPr/>
              <a:t>2/6/13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251200-D5E3-AA4B-98AB-5B0F9717F20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4" Type="http://schemas.openxmlformats.org/officeDocument/2006/relationships/image" Target="../media/image9.em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3" Type="http://schemas.openxmlformats.org/officeDocument/2006/relationships/image" Target="../media/image32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eg"/><Relationship Id="rId3" Type="http://schemas.openxmlformats.org/officeDocument/2006/relationships/hyperlink" Target="http://www.k12.wa.us/Science/pubdocs/WAScienceStandards.pdf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4" Type="http://schemas.openxmlformats.org/officeDocument/2006/relationships/package" Target="../embeddings/Microsoft_Word_Document1.docx"/><Relationship Id="rId5" Type="http://schemas.openxmlformats.org/officeDocument/2006/relationships/image" Target="../media/image33.png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???" TargetMode="External"/><Relationship Id="rId4" Type="http://schemas.openxmlformats.org/officeDocument/2006/relationships/image" Target="../media/image7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???" TargetMode="External"/><Relationship Id="rId4" Type="http://schemas.openxmlformats.org/officeDocument/2006/relationships/image" Target="../media/image8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9.e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89100" y="1752600"/>
            <a:ext cx="5803980" cy="390524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1470025"/>
          </a:xfrm>
        </p:spPr>
        <p:txBody>
          <a:bodyPr/>
          <a:lstStyle/>
          <a:p>
            <a:r>
              <a:rPr lang="en-US" dirty="0" smtClean="0"/>
              <a:t>Assessment Basics and Active Student Involvement 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143000"/>
          </a:xfrm>
          <a:noFill/>
        </p:spPr>
        <p:txBody>
          <a:bodyPr/>
          <a:lstStyle/>
          <a:p>
            <a:pPr algn="l"/>
            <a:r>
              <a:rPr lang="en-US" dirty="0">
                <a:ea typeface="ＭＳ Ｐゴシック" pitchFamily="19" charset="-128"/>
                <a:cs typeface="ＭＳ Ｐゴシック" pitchFamily="19" charset="-128"/>
              </a:rPr>
              <a:t>Learning Targets: Fact</a:t>
            </a:r>
          </a:p>
        </p:txBody>
      </p:sp>
      <p:sp>
        <p:nvSpPr>
          <p:cNvPr id="21509" name="TextBox 5"/>
          <p:cNvSpPr txBox="1">
            <a:spLocks noChangeArrowheads="1"/>
          </p:cNvSpPr>
          <p:nvPr/>
        </p:nvSpPr>
        <p:spPr bwMode="auto">
          <a:xfrm>
            <a:off x="914400" y="1600200"/>
            <a:ext cx="28320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Students will know….</a:t>
            </a:r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153400" cy="4114800"/>
          </a:xfrm>
          <a:noFill/>
        </p:spPr>
        <p:txBody>
          <a:bodyPr>
            <a:normAutofit/>
          </a:bodyPr>
          <a:lstStyle/>
          <a:p>
            <a:r>
              <a:rPr lang="en-US" sz="2800" dirty="0">
                <a:ea typeface="ＭＳ Ｐゴシック" pitchFamily="19" charset="-128"/>
                <a:cs typeface="ＭＳ Ｐゴシック" pitchFamily="19" charset="-128"/>
              </a:rPr>
              <a:t>t</a:t>
            </a:r>
            <a:r>
              <a:rPr lang="en-US" sz="2800" dirty="0" smtClean="0">
                <a:ea typeface="ＭＳ Ｐゴシック" pitchFamily="19" charset="-128"/>
                <a:cs typeface="ＭＳ Ｐゴシック" pitchFamily="19" charset="-128"/>
              </a:rPr>
              <a:t>hat the capital of </a:t>
            </a:r>
            <a:r>
              <a:rPr lang="en-US" sz="2800" dirty="0">
                <a:ea typeface="ＭＳ Ｐゴシック" pitchFamily="19" charset="-128"/>
                <a:cs typeface="ＭＳ Ｐゴシック" pitchFamily="19" charset="-128"/>
              </a:rPr>
              <a:t>A</a:t>
            </a:r>
            <a:r>
              <a:rPr lang="en-US" sz="2800" dirty="0" smtClean="0">
                <a:ea typeface="ＭＳ Ｐゴシック" pitchFamily="19" charset="-128"/>
                <a:cs typeface="ＭＳ Ｐゴシック" pitchFamily="19" charset="-128"/>
              </a:rPr>
              <a:t>ustralia is Canberra;</a:t>
            </a:r>
          </a:p>
          <a:p>
            <a:r>
              <a:rPr lang="en-US" sz="2800" dirty="0" smtClean="0">
                <a:ea typeface="ＭＳ Ｐゴシック" pitchFamily="19" charset="-128"/>
                <a:cs typeface="ＭＳ Ｐゴシック" pitchFamily="19" charset="-128"/>
              </a:rPr>
              <a:t>twelve important dates for WWI: </a:t>
            </a:r>
          </a:p>
          <a:p>
            <a:pPr lvl="1"/>
            <a:r>
              <a:rPr lang="en-US" sz="1400" dirty="0" smtClean="0"/>
              <a:t>June 28, 1914 - Archduke Ferdinand, is assassinated in Sarajevo, . . . , 	 </a:t>
            </a:r>
          </a:p>
          <a:p>
            <a:pPr lvl="1"/>
            <a:r>
              <a:rPr lang="en-US" sz="1400" dirty="0" smtClean="0"/>
              <a:t> June 28, 1919 - Peace Treaty signed in Versailles. </a:t>
            </a:r>
          </a:p>
          <a:p>
            <a:r>
              <a:rPr lang="en-US" sz="2800" dirty="0" smtClean="0">
                <a:ea typeface="ＭＳ Ｐゴシック" pitchFamily="19" charset="-128"/>
                <a:cs typeface="ＭＳ Ｐゴシック" pitchFamily="19" charset="-128"/>
              </a:rPr>
              <a:t>an isosceles triangle has 2 sides of equal length;</a:t>
            </a:r>
          </a:p>
          <a:p>
            <a:r>
              <a:rPr lang="en-US" sz="2800" dirty="0" smtClean="0">
                <a:ea typeface="ＭＳ Ｐゴシック" pitchFamily="19" charset="-128"/>
                <a:cs typeface="ＭＳ Ｐゴシック" pitchFamily="19" charset="-128"/>
              </a:rPr>
              <a:t>the definition of perseverance :</a:t>
            </a:r>
            <a:r>
              <a:rPr lang="en-US" sz="2400" dirty="0" smtClean="0">
                <a:ea typeface="ＭＳ Ｐゴシック" pitchFamily="19" charset="-128"/>
                <a:cs typeface="ＭＳ Ｐゴシック" pitchFamily="19" charset="-128"/>
              </a:rPr>
              <a:t> [</a:t>
            </a:r>
            <a:r>
              <a:rPr lang="en-US" sz="2400" dirty="0"/>
              <a:t>Steadfastness in doing something despite difficulty or delay in achieving success.</a:t>
            </a:r>
            <a:r>
              <a:rPr lang="en-US" sz="2400" dirty="0" smtClean="0">
                <a:ea typeface="ＭＳ Ｐゴシック" pitchFamily="19" charset="-128"/>
                <a:cs typeface="ＭＳ Ｐゴシック" pitchFamily="19" charset="-128"/>
              </a:rPr>
              <a:t>]</a:t>
            </a:r>
            <a:endParaRPr lang="en-US" sz="2000" dirty="0" smtClean="0">
              <a:ea typeface="ＭＳ Ｐゴシック" pitchFamily="19" charset="-128"/>
              <a:cs typeface="ＭＳ Ｐゴシック" pitchFamily="19" charset="-128"/>
            </a:endParaRPr>
          </a:p>
          <a:p>
            <a:pPr>
              <a:buNone/>
            </a:pP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ＭＳ Ｐゴシック" pitchFamily="19" charset="-128"/>
                <a:cs typeface="ＭＳ Ｐゴシック" pitchFamily="19" charset="-128"/>
              </a:rPr>
              <a:t>evidence</a:t>
            </a:r>
            <a:r>
              <a:rPr lang="en-US" sz="2400" dirty="0" smtClean="0">
                <a:ea typeface="ＭＳ Ｐゴシック" pitchFamily="19" charset="-128"/>
                <a:cs typeface="ＭＳ Ｐゴシック" pitchFamily="19" charset="-128"/>
              </a:rPr>
              <a:t>: state the definition of “perseverance.”</a:t>
            </a:r>
          </a:p>
          <a:p>
            <a:pPr>
              <a:buNone/>
            </a:pP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ＭＳ Ｐゴシック" pitchFamily="19" charset="-128"/>
                <a:cs typeface="ＭＳ Ｐゴシック" pitchFamily="19" charset="-128"/>
              </a:rPr>
              <a:t>assessment</a:t>
            </a:r>
            <a:r>
              <a:rPr lang="en-US" sz="2400" dirty="0" smtClean="0">
                <a:ea typeface="ＭＳ Ｐゴシック" pitchFamily="19" charset="-128"/>
                <a:cs typeface="ＭＳ Ｐゴシック" pitchFamily="19" charset="-128"/>
              </a:rPr>
              <a:t>: selected response - matching test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33600" y="6227763"/>
            <a:ext cx="4478209" cy="461665"/>
          </a:xfrm>
          <a:prstGeom prst="rect">
            <a:avLst/>
          </a:prstGeom>
          <a:solidFill>
            <a:srgbClr val="008000">
              <a:alpha val="17000"/>
            </a:srgbClr>
          </a:solidFill>
          <a:ln>
            <a:solidFill>
              <a:srgbClr val="008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2400" u="sng" dirty="0">
                <a:ea typeface="ＭＳ Ｐゴシック" pitchFamily="19" charset="-128"/>
                <a:cs typeface="ＭＳ Ｐゴシック" pitchFamily="19" charset="-128"/>
              </a:rPr>
              <a:t>Target</a:t>
            </a:r>
            <a:r>
              <a:rPr lang="en-US" sz="2400" dirty="0">
                <a:ea typeface="ＭＳ Ｐゴシック" pitchFamily="19" charset="-128"/>
                <a:cs typeface="ＭＳ Ｐゴシック" pitchFamily="19" charset="-128"/>
              </a:rPr>
              <a:t> =&gt; Evidence =&gt; Assessment</a:t>
            </a:r>
            <a:endParaRPr lang="en-US" sz="2400" dirty="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1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1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1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1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1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8483600" cy="1143000"/>
          </a:xfrm>
          <a:noFill/>
        </p:spPr>
        <p:txBody>
          <a:bodyPr>
            <a:noAutofit/>
          </a:bodyPr>
          <a:lstStyle/>
          <a:p>
            <a:pPr algn="l"/>
            <a:r>
              <a:rPr lang="en-US" sz="3800" dirty="0">
                <a:ea typeface="ＭＳ Ｐゴシック" pitchFamily="19" charset="-128"/>
                <a:cs typeface="ＭＳ Ｐゴシック" pitchFamily="19" charset="-128"/>
              </a:rPr>
              <a:t>Learning Targets: </a:t>
            </a:r>
            <a:r>
              <a:rPr lang="en-US" sz="3800" dirty="0" smtClean="0">
                <a:ea typeface="ＭＳ Ｐゴシック" pitchFamily="19" charset="-128"/>
                <a:cs typeface="ＭＳ Ｐゴシック" pitchFamily="19" charset="-128"/>
              </a:rPr>
              <a:t>Concept/Generalization</a:t>
            </a:r>
            <a:endParaRPr lang="en-US" sz="3800" dirty="0">
              <a:ea typeface="ＭＳ Ｐゴシック" pitchFamily="19" charset="-128"/>
              <a:cs typeface="ＭＳ Ｐゴシック" pitchFamily="19" charset="-128"/>
            </a:endParaRPr>
          </a:p>
        </p:txBody>
      </p:sp>
      <p:sp>
        <p:nvSpPr>
          <p:cNvPr id="23557" name="Text Box 8"/>
          <p:cNvSpPr txBox="1">
            <a:spLocks noChangeArrowheads="1"/>
          </p:cNvSpPr>
          <p:nvPr/>
        </p:nvSpPr>
        <p:spPr bwMode="auto">
          <a:xfrm>
            <a:off x="381000" y="1447800"/>
            <a:ext cx="8763000" cy="5539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500" b="1" dirty="0" smtClean="0">
                <a:latin typeface="Andale Mono" pitchFamily="19" charset="0"/>
              </a:rPr>
              <a:t>Concept</a:t>
            </a:r>
            <a:r>
              <a:rPr lang="en-US" sz="1500" dirty="0" smtClean="0">
                <a:latin typeface="Andale Mono" pitchFamily="19" charset="0"/>
              </a:rPr>
              <a:t>: an </a:t>
            </a:r>
            <a:r>
              <a:rPr lang="en-US" sz="1500" dirty="0">
                <a:latin typeface="Andale Mono" pitchFamily="19" charset="0"/>
              </a:rPr>
              <a:t>abstract idea generalized from particular </a:t>
            </a:r>
            <a:r>
              <a:rPr lang="en-US" sz="1500" dirty="0" smtClean="0">
                <a:latin typeface="Andale Mono" pitchFamily="19" charset="0"/>
              </a:rPr>
              <a:t>instances</a:t>
            </a:r>
          </a:p>
          <a:p>
            <a:r>
              <a:rPr lang="en-US" sz="1500" b="1" dirty="0" smtClean="0">
                <a:latin typeface="Andale Mono" pitchFamily="19" charset="0"/>
              </a:rPr>
              <a:t>Generalization</a:t>
            </a:r>
            <a:r>
              <a:rPr lang="en-US" sz="1500" dirty="0" smtClean="0">
                <a:latin typeface="Andale Mono" pitchFamily="19" charset="0"/>
              </a:rPr>
              <a:t>: statements about relationships between or among concepts</a:t>
            </a:r>
            <a:endParaRPr lang="en-US" sz="1500" dirty="0"/>
          </a:p>
        </p:txBody>
      </p:sp>
      <p:sp>
        <p:nvSpPr>
          <p:cNvPr id="23558" name="Rectangle 9"/>
          <p:cNvSpPr>
            <a:spLocks noChangeArrowheads="1"/>
          </p:cNvSpPr>
          <p:nvPr/>
        </p:nvSpPr>
        <p:spPr bwMode="auto">
          <a:xfrm>
            <a:off x="279400" y="1371600"/>
            <a:ext cx="8585200" cy="6858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59" name="TextBox 7"/>
          <p:cNvSpPr txBox="1">
            <a:spLocks noChangeArrowheads="1"/>
          </p:cNvSpPr>
          <p:nvPr/>
        </p:nvSpPr>
        <p:spPr bwMode="auto">
          <a:xfrm>
            <a:off x="838200" y="2057400"/>
            <a:ext cx="3613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Students will understand….</a:t>
            </a: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533400" y="2425700"/>
            <a:ext cx="8001000" cy="3581400"/>
          </a:xfrm>
          <a:noFill/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2400" dirty="0">
                <a:ea typeface="ＭＳ Ｐゴシック" pitchFamily="19" charset="-128"/>
                <a:cs typeface="ＭＳ Ｐゴシック" pitchFamily="19" charset="-128"/>
              </a:rPr>
              <a:t>•  </a:t>
            </a:r>
            <a:r>
              <a:rPr lang="en-US" sz="2400" dirty="0" smtClean="0"/>
              <a:t>that </a:t>
            </a:r>
            <a:r>
              <a:rPr lang="en-US" sz="2400" dirty="0"/>
              <a:t>confronting prejudices and stereotypes is part of building meaningful relationships across differences</a:t>
            </a:r>
            <a:r>
              <a:rPr lang="en-US" sz="2400" dirty="0" smtClean="0">
                <a:ea typeface="ＭＳ Ｐゴシック" pitchFamily="19" charset="-128"/>
                <a:cs typeface="ＭＳ Ｐゴシック" pitchFamily="19" charset="-128"/>
              </a:rPr>
              <a:t>;</a:t>
            </a:r>
          </a:p>
          <a:p>
            <a:pPr>
              <a:lnSpc>
                <a:spcPct val="90000"/>
              </a:lnSpc>
            </a:pPr>
            <a:r>
              <a:rPr lang="en-US" sz="2400" dirty="0">
                <a:ea typeface="ＭＳ Ｐゴシック" pitchFamily="19" charset="-128"/>
                <a:cs typeface="ＭＳ Ｐゴシック" pitchFamily="19" charset="-128"/>
              </a:rPr>
              <a:t>t</a:t>
            </a:r>
            <a:r>
              <a:rPr lang="en-US" sz="2400" dirty="0" smtClean="0">
                <a:ea typeface="ＭＳ Ｐゴシック" pitchFamily="19" charset="-128"/>
                <a:cs typeface="ＭＳ Ｐゴシック" pitchFamily="19" charset="-128"/>
              </a:rPr>
              <a:t>hat it takes perseverance to work for justice;</a:t>
            </a:r>
          </a:p>
          <a:p>
            <a:pPr>
              <a:lnSpc>
                <a:spcPct val="90000"/>
              </a:lnSpc>
            </a:pPr>
            <a:r>
              <a:rPr lang="en-US" sz="2400" dirty="0">
                <a:ea typeface="ＭＳ Ｐゴシック" pitchFamily="19" charset="-128"/>
                <a:cs typeface="ＭＳ Ｐゴシック" pitchFamily="19" charset="-128"/>
              </a:rPr>
              <a:t>Perseverance as </a:t>
            </a:r>
            <a:r>
              <a:rPr lang="en-US" sz="2400" dirty="0" smtClean="0">
                <a:ea typeface="ＭＳ Ｐゴシック" pitchFamily="19" charset="-128"/>
                <a:cs typeface="ＭＳ Ｐゴシック" pitchFamily="19" charset="-128"/>
              </a:rPr>
              <a:t>“s</a:t>
            </a:r>
            <a:r>
              <a:rPr lang="en-US" sz="2400" dirty="0" smtClean="0"/>
              <a:t>teadfastness </a:t>
            </a:r>
            <a:r>
              <a:rPr lang="en-US" sz="2400" dirty="0"/>
              <a:t>in doing something despite difficulty or delay in achieving success</a:t>
            </a:r>
            <a:r>
              <a:rPr lang="en-US" sz="2400" dirty="0" smtClean="0"/>
              <a:t>.</a:t>
            </a:r>
            <a:r>
              <a:rPr lang="en-US" sz="2400" dirty="0" smtClean="0">
                <a:ea typeface="ＭＳ Ｐゴシック" pitchFamily="19" charset="-128"/>
                <a:cs typeface="ＭＳ Ｐゴシック" pitchFamily="19" charset="-128"/>
              </a:rPr>
              <a:t>”</a:t>
            </a:r>
          </a:p>
          <a:p>
            <a:pPr>
              <a:lnSpc>
                <a:spcPct val="90000"/>
              </a:lnSpc>
              <a:buNone/>
            </a:pP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ＭＳ Ｐゴシック" pitchFamily="19" charset="-128"/>
                <a:cs typeface="ＭＳ Ｐゴシック" pitchFamily="19" charset="-128"/>
              </a:rPr>
              <a:t>evidence</a:t>
            </a:r>
            <a:r>
              <a:rPr lang="en-US" sz="2400" dirty="0">
                <a:ea typeface="ＭＳ Ｐゴシック" pitchFamily="19" charset="-128"/>
                <a:cs typeface="ＭＳ Ｐゴシック" pitchFamily="19" charset="-128"/>
              </a:rPr>
              <a:t>: identify </a:t>
            </a:r>
            <a:r>
              <a:rPr lang="en-US" sz="2400" dirty="0" smtClean="0">
                <a:ea typeface="ＭＳ Ｐゴシック" pitchFamily="19" charset="-128"/>
                <a:cs typeface="ＭＳ Ｐゴシック" pitchFamily="19" charset="-128"/>
              </a:rPr>
              <a:t>and explain examples </a:t>
            </a:r>
            <a:r>
              <a:rPr lang="en-US" sz="2400" dirty="0">
                <a:ea typeface="ＭＳ Ｐゴシック" pitchFamily="19" charset="-128"/>
                <a:cs typeface="ＭＳ Ｐゴシック" pitchFamily="19" charset="-128"/>
              </a:rPr>
              <a:t>of </a:t>
            </a:r>
            <a:r>
              <a:rPr lang="en-US" sz="2400" dirty="0" smtClean="0">
                <a:ea typeface="ＭＳ Ｐゴシック" pitchFamily="19" charset="-128"/>
                <a:cs typeface="ＭＳ Ｐゴシック" pitchFamily="19" charset="-128"/>
              </a:rPr>
              <a:t>perseverance </a:t>
            </a:r>
            <a:r>
              <a:rPr lang="en-US" sz="2400" dirty="0">
                <a:ea typeface="ＭＳ Ｐゴシック" pitchFamily="19" charset="-128"/>
                <a:cs typeface="ＭＳ Ｐゴシック" pitchFamily="19" charset="-128"/>
              </a:rPr>
              <a:t>in </a:t>
            </a:r>
            <a:r>
              <a:rPr lang="en-US" sz="2400" dirty="0" smtClean="0">
                <a:ea typeface="ＭＳ Ｐゴシック" pitchFamily="19" charset="-128"/>
                <a:cs typeface="ＭＳ Ｐゴシック" pitchFamily="19" charset="-128"/>
              </a:rPr>
              <a:t>the novel, “Something to Hold.”  </a:t>
            </a:r>
            <a:endParaRPr lang="en-US" sz="2400" dirty="0">
              <a:ea typeface="ＭＳ Ｐゴシック" pitchFamily="19" charset="-128"/>
              <a:cs typeface="ＭＳ Ｐゴシック" pitchFamily="19" charset="-128"/>
            </a:endParaRPr>
          </a:p>
          <a:p>
            <a:pPr>
              <a:lnSpc>
                <a:spcPct val="90000"/>
              </a:lnSpc>
              <a:buNone/>
            </a:pPr>
            <a:r>
              <a:rPr lang="en-US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ＭＳ Ｐゴシック" pitchFamily="19" charset="-128"/>
                <a:cs typeface="ＭＳ Ｐゴシック" pitchFamily="19" charset="-128"/>
              </a:rPr>
              <a:t>assessment</a:t>
            </a:r>
            <a:r>
              <a:rPr lang="en-US" sz="2400" dirty="0">
                <a:ea typeface="ＭＳ Ｐゴシック" pitchFamily="19" charset="-128"/>
                <a:cs typeface="ＭＳ Ｐゴシック" pitchFamily="19" charset="-128"/>
              </a:rPr>
              <a:t>: essay or personal communication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33600" y="6227763"/>
            <a:ext cx="4478209" cy="461665"/>
          </a:xfrm>
          <a:prstGeom prst="rect">
            <a:avLst/>
          </a:prstGeom>
          <a:solidFill>
            <a:srgbClr val="008000">
              <a:alpha val="17000"/>
            </a:srgbClr>
          </a:solidFill>
          <a:ln>
            <a:solidFill>
              <a:srgbClr val="008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2400" u="sng" dirty="0">
                <a:ea typeface="ＭＳ Ｐゴシック" pitchFamily="19" charset="-128"/>
                <a:cs typeface="ＭＳ Ｐゴシック" pitchFamily="19" charset="-128"/>
              </a:rPr>
              <a:t>Target</a:t>
            </a:r>
            <a:r>
              <a:rPr lang="en-US" sz="2400" dirty="0">
                <a:ea typeface="ＭＳ Ｐゴシック" pitchFamily="19" charset="-128"/>
                <a:cs typeface="ＭＳ Ｐゴシック" pitchFamily="19" charset="-128"/>
              </a:rPr>
              <a:t> =&gt; Evidence =&gt; Assessment</a:t>
            </a:r>
            <a:endParaRPr lang="en-US" sz="2400" dirty="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l"/>
            <a:r>
              <a:rPr lang="en-US" dirty="0">
                <a:ea typeface="ＭＳ Ｐゴシック" pitchFamily="19" charset="-128"/>
                <a:cs typeface="ＭＳ Ｐゴシック" pitchFamily="19" charset="-128"/>
              </a:rPr>
              <a:t>Learning Targets: </a:t>
            </a:r>
            <a:r>
              <a:rPr lang="en-US" dirty="0" smtClean="0">
                <a:ea typeface="ＭＳ Ｐゴシック" pitchFamily="19" charset="-128"/>
                <a:cs typeface="ＭＳ Ｐゴシック" pitchFamily="19" charset="-128"/>
              </a:rPr>
              <a:t>Skill/Process</a:t>
            </a:r>
            <a:endParaRPr lang="en-US" dirty="0">
              <a:ea typeface="ＭＳ Ｐゴシック" pitchFamily="19" charset="-128"/>
              <a:cs typeface="ＭＳ Ｐゴシック" pitchFamily="19" charset="-128"/>
            </a:endParaRPr>
          </a:p>
        </p:txBody>
      </p:sp>
      <p:sp>
        <p:nvSpPr>
          <p:cNvPr id="25605" name="TextBox 5"/>
          <p:cNvSpPr txBox="1">
            <a:spLocks noChangeArrowheads="1"/>
          </p:cNvSpPr>
          <p:nvPr/>
        </p:nvSpPr>
        <p:spPr bwMode="auto">
          <a:xfrm>
            <a:off x="914400" y="1600200"/>
            <a:ext cx="34591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Students will be able to….</a:t>
            </a: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571500" y="2062163"/>
            <a:ext cx="8153400" cy="4114800"/>
          </a:xfrm>
          <a:noFill/>
        </p:spPr>
        <p:txBody>
          <a:bodyPr/>
          <a:lstStyle/>
          <a:p>
            <a:r>
              <a:rPr lang="en-US" sz="2400" dirty="0"/>
              <a:t>make inferences about character traits that </a:t>
            </a:r>
            <a:r>
              <a:rPr lang="en-US" sz="2400" dirty="0" smtClean="0"/>
              <a:t>support </a:t>
            </a:r>
            <a:r>
              <a:rPr lang="en-US" sz="2400" dirty="0"/>
              <a:t>characters’ abilities to build relationships across differences</a:t>
            </a:r>
            <a:r>
              <a:rPr lang="en-US" sz="2400" dirty="0" smtClean="0">
                <a:ea typeface="ＭＳ Ｐゴシック" pitchFamily="19" charset="-128"/>
                <a:cs typeface="ＭＳ Ｐゴシック" pitchFamily="19" charset="-128"/>
              </a:rPr>
              <a:t>; </a:t>
            </a:r>
          </a:p>
          <a:p>
            <a:r>
              <a:rPr lang="en-US" sz="2400" dirty="0">
                <a:ea typeface="ＭＳ Ｐゴシック" pitchFamily="19" charset="-128"/>
                <a:cs typeface="ＭＳ Ｐゴシック" pitchFamily="19" charset="-128"/>
              </a:rPr>
              <a:t>glean information </a:t>
            </a:r>
            <a:r>
              <a:rPr lang="en-US" sz="2400" dirty="0" smtClean="0">
                <a:ea typeface="ＭＳ Ｐゴシック" pitchFamily="19" charset="-128"/>
                <a:cs typeface="ＭＳ Ｐゴシック" pitchFamily="19" charset="-128"/>
              </a:rPr>
              <a:t>about causes of the Civil War from </a:t>
            </a:r>
            <a:r>
              <a:rPr lang="en-US" sz="2400" dirty="0">
                <a:ea typeface="ＭＳ Ｐゴシック" pitchFamily="19" charset="-128"/>
                <a:cs typeface="ＭＳ Ｐゴシック" pitchFamily="19" charset="-128"/>
              </a:rPr>
              <a:t>primary </a:t>
            </a:r>
            <a:r>
              <a:rPr lang="en-US" sz="2400" dirty="0" smtClean="0">
                <a:ea typeface="ＭＳ Ｐゴシック" pitchFamily="19" charset="-128"/>
                <a:cs typeface="ＭＳ Ｐゴシック" pitchFamily="19" charset="-128"/>
              </a:rPr>
              <a:t>sources;</a:t>
            </a:r>
          </a:p>
          <a:p>
            <a:r>
              <a:rPr lang="en-US" sz="2400" dirty="0" smtClean="0">
                <a:ea typeface="ＭＳ Ｐゴシック" pitchFamily="19" charset="-128"/>
                <a:cs typeface="ＭＳ Ｐゴシック" pitchFamily="19" charset="-128"/>
              </a:rPr>
              <a:t>use the strategy of “reading-on” to comprehend words and ideas in complex text</a:t>
            </a:r>
            <a:r>
              <a:rPr lang="en-US" sz="2400" dirty="0">
                <a:ea typeface="ＭＳ Ｐゴシック" pitchFamily="19" charset="-128"/>
                <a:cs typeface="ＭＳ Ｐゴシック" pitchFamily="19" charset="-128"/>
              </a:rPr>
              <a:t>;</a:t>
            </a:r>
            <a:r>
              <a:rPr lang="en-US" sz="2400" dirty="0" smtClean="0">
                <a:ea typeface="ＭＳ Ｐゴシック" pitchFamily="19" charset="-128"/>
                <a:cs typeface="ＭＳ Ｐゴシック" pitchFamily="19" charset="-128"/>
              </a:rPr>
              <a:t>  </a:t>
            </a:r>
          </a:p>
          <a:p>
            <a:r>
              <a:rPr lang="en-US" sz="2400" dirty="0" smtClean="0">
                <a:ea typeface="ＭＳ Ｐゴシック" pitchFamily="19" charset="-128"/>
                <a:cs typeface="ＭＳ Ｐゴシック" pitchFamily="19" charset="-128"/>
              </a:rPr>
              <a:t>use the text animation feature of Power Point, including “effects,” and “order and timing.” </a:t>
            </a:r>
          </a:p>
          <a:p>
            <a:pPr>
              <a:buNone/>
            </a:pP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ＭＳ Ｐゴシック" pitchFamily="19" charset="-128"/>
                <a:cs typeface="ＭＳ Ｐゴシック" pitchFamily="19" charset="-128"/>
              </a:rPr>
              <a:t>evidence</a:t>
            </a:r>
            <a:r>
              <a:rPr lang="en-US" sz="2400" dirty="0" smtClean="0">
                <a:ea typeface="ＭＳ Ｐゴシック" pitchFamily="19" charset="-128"/>
                <a:cs typeface="ＭＳ Ｐゴシック" pitchFamily="19" charset="-128"/>
              </a:rPr>
              <a:t>: student produces slides using these features</a:t>
            </a:r>
          </a:p>
          <a:p>
            <a:pPr>
              <a:lnSpc>
                <a:spcPct val="70000"/>
              </a:lnSpc>
              <a:buNone/>
            </a:pP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ＭＳ Ｐゴシック" pitchFamily="19" charset="-128"/>
                <a:cs typeface="ＭＳ Ｐゴシック" pitchFamily="19" charset="-128"/>
              </a:rPr>
              <a:t>assessment</a:t>
            </a:r>
            <a:r>
              <a:rPr lang="en-US" sz="2400" dirty="0" smtClean="0">
                <a:ea typeface="ＭＳ Ｐゴシック" pitchFamily="19" charset="-128"/>
                <a:cs typeface="ＭＳ Ｐゴシック" pitchFamily="19" charset="-128"/>
              </a:rPr>
              <a:t>: performance assessment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133600" y="6227763"/>
            <a:ext cx="4478209" cy="461665"/>
          </a:xfrm>
          <a:prstGeom prst="rect">
            <a:avLst/>
          </a:prstGeom>
          <a:solidFill>
            <a:srgbClr val="008000">
              <a:alpha val="17000"/>
            </a:srgbClr>
          </a:solidFill>
          <a:ln>
            <a:solidFill>
              <a:srgbClr val="008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2400" u="sng" dirty="0">
                <a:ea typeface="ＭＳ Ｐゴシック" pitchFamily="19" charset="-128"/>
                <a:cs typeface="ＭＳ Ｐゴシック" pitchFamily="19" charset="-128"/>
              </a:rPr>
              <a:t>Target</a:t>
            </a:r>
            <a:r>
              <a:rPr lang="en-US" sz="2400" dirty="0">
                <a:ea typeface="ＭＳ Ｐゴシック" pitchFamily="19" charset="-128"/>
                <a:cs typeface="ＭＳ Ｐゴシック" pitchFamily="19" charset="-128"/>
              </a:rPr>
              <a:t> =&gt; Evidence =&gt; Assessment</a:t>
            </a:r>
            <a:endParaRPr lang="en-US" sz="2400" dirty="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l"/>
            <a:r>
              <a:rPr lang="en-US" dirty="0">
                <a:ea typeface="ＭＳ Ｐゴシック" pitchFamily="19" charset="-128"/>
                <a:cs typeface="ＭＳ Ｐゴシック" pitchFamily="19" charset="-128"/>
              </a:rPr>
              <a:t>Learning Targets: Dispositions</a:t>
            </a:r>
          </a:p>
        </p:txBody>
      </p:sp>
      <p:sp>
        <p:nvSpPr>
          <p:cNvPr id="27653" name="TextBox 5"/>
          <p:cNvSpPr txBox="1">
            <a:spLocks noChangeArrowheads="1"/>
          </p:cNvSpPr>
          <p:nvPr/>
        </p:nvSpPr>
        <p:spPr bwMode="auto">
          <a:xfrm>
            <a:off x="914400" y="1483518"/>
            <a:ext cx="56769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Students will value, enjoy, appreciate, etc….</a:t>
            </a:r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82600" y="1945481"/>
            <a:ext cx="8229600" cy="3576637"/>
          </a:xfrm>
          <a:noFill/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 smtClean="0">
                <a:ea typeface="ＭＳ Ｐゴシック" pitchFamily="19" charset="-128"/>
                <a:cs typeface="ＭＳ Ｐゴシック" pitchFamily="19" charset="-128"/>
              </a:rPr>
              <a:t>value divergent scientific thinking;</a:t>
            </a:r>
          </a:p>
          <a:p>
            <a:pPr>
              <a:lnSpc>
                <a:spcPct val="90000"/>
              </a:lnSpc>
            </a:pPr>
            <a:r>
              <a:rPr lang="en-US" sz="2400" dirty="0" smtClean="0">
                <a:ea typeface="ＭＳ Ｐゴシック" pitchFamily="19" charset="-128"/>
                <a:cs typeface="ＭＳ Ｐゴシック" pitchFamily="19" charset="-128"/>
              </a:rPr>
              <a:t>enjoy speaking Spanish;</a:t>
            </a:r>
          </a:p>
          <a:p>
            <a:pPr>
              <a:lnSpc>
                <a:spcPct val="90000"/>
              </a:lnSpc>
            </a:pPr>
            <a:r>
              <a:rPr lang="en-US" sz="2400" dirty="0" smtClean="0">
                <a:ea typeface="ＭＳ Ｐゴシック" pitchFamily="19" charset="-128"/>
                <a:cs typeface="ＭＳ Ｐゴシック" pitchFamily="19" charset="-128"/>
              </a:rPr>
              <a:t>appreciate the use of history as a tool to understand the present;</a:t>
            </a:r>
          </a:p>
          <a:p>
            <a:pPr>
              <a:lnSpc>
                <a:spcPct val="90000"/>
              </a:lnSpc>
            </a:pPr>
            <a:r>
              <a:rPr lang="en-US" sz="2400" dirty="0" smtClean="0">
                <a:ea typeface="ＭＳ Ｐゴシック" pitchFamily="19" charset="-128"/>
                <a:cs typeface="ＭＳ Ｐゴシック" pitchFamily="19" charset="-128"/>
              </a:rPr>
              <a:t>value perseverance in mathematical problem solving. </a:t>
            </a:r>
          </a:p>
          <a:p>
            <a:pPr>
              <a:lnSpc>
                <a:spcPct val="90000"/>
              </a:lnSpc>
              <a:buNone/>
            </a:pP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ＭＳ Ｐゴシック" pitchFamily="19" charset="-128"/>
                <a:cs typeface="ＭＳ Ｐゴシック" pitchFamily="19" charset="-128"/>
              </a:rPr>
              <a:t>evidence</a:t>
            </a:r>
            <a:r>
              <a:rPr lang="en-US" sz="2400" dirty="0" smtClean="0">
                <a:ea typeface="ＭＳ Ｐゴシック" pitchFamily="19" charset="-128"/>
                <a:cs typeface="ＭＳ Ｐゴシック" pitchFamily="19" charset="-128"/>
              </a:rPr>
              <a:t>: students persist with their own problem solving efforts before consulting the teacher or their peers.   </a:t>
            </a:r>
          </a:p>
          <a:p>
            <a:pPr>
              <a:lnSpc>
                <a:spcPct val="90000"/>
              </a:lnSpc>
              <a:buNone/>
            </a:pP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ＭＳ Ｐゴシック" pitchFamily="19" charset="-128"/>
                <a:cs typeface="ＭＳ Ｐゴシック" pitchFamily="19" charset="-128"/>
              </a:rPr>
              <a:t>assessment</a:t>
            </a:r>
            <a:r>
              <a:rPr lang="en-US" sz="2400" dirty="0" smtClean="0">
                <a:ea typeface="ＭＳ Ｐゴシック" pitchFamily="19" charset="-128"/>
                <a:cs typeface="ＭＳ Ｐゴシック" pitchFamily="19" charset="-128"/>
              </a:rPr>
              <a:t>: personal communication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33600" y="6227763"/>
            <a:ext cx="4478209" cy="461665"/>
          </a:xfrm>
          <a:prstGeom prst="rect">
            <a:avLst/>
          </a:prstGeom>
          <a:solidFill>
            <a:srgbClr val="008000">
              <a:alpha val="17000"/>
            </a:srgbClr>
          </a:solidFill>
          <a:ln>
            <a:solidFill>
              <a:srgbClr val="008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2400" u="sng" dirty="0">
                <a:ea typeface="ＭＳ Ｐゴシック" pitchFamily="19" charset="-128"/>
                <a:cs typeface="ＭＳ Ｐゴシック" pitchFamily="19" charset="-128"/>
              </a:rPr>
              <a:t>Target</a:t>
            </a:r>
            <a:r>
              <a:rPr lang="en-US" sz="2400" dirty="0">
                <a:ea typeface="ＭＳ Ｐゴシック" pitchFamily="19" charset="-128"/>
                <a:cs typeface="ＭＳ Ｐゴシック" pitchFamily="19" charset="-128"/>
              </a:rPr>
              <a:t> =&gt; Evidence =&gt; Assessment</a:t>
            </a:r>
            <a:endParaRPr lang="en-US" sz="2400" dirty="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build="p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/>
          <a:lstStyle/>
          <a:p>
            <a:r>
              <a:rPr lang="en-US" dirty="0" smtClean="0">
                <a:ea typeface="ＭＳ Ｐゴシック" pitchFamily="19" charset="-128"/>
                <a:cs typeface="ＭＳ Ｐゴシック" pitchFamily="19" charset="-128"/>
              </a:rPr>
              <a:t>  Target =&gt; </a:t>
            </a:r>
            <a:r>
              <a:rPr lang="en-US" u="sng" dirty="0" smtClean="0">
                <a:ea typeface="ＭＳ Ｐゴシック" pitchFamily="19" charset="-128"/>
                <a:cs typeface="ＭＳ Ｐゴシック" pitchFamily="19" charset="-128"/>
              </a:rPr>
              <a:t>Evidence</a:t>
            </a:r>
            <a:r>
              <a:rPr lang="en-US" dirty="0" smtClean="0">
                <a:ea typeface="ＭＳ Ｐゴシック" pitchFamily="19" charset="-128"/>
                <a:cs typeface="ＭＳ Ｐゴシック" pitchFamily="19" charset="-128"/>
              </a:rPr>
              <a:t> =&gt; Assessment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186" y="2324834"/>
            <a:ext cx="7791450" cy="3161566"/>
          </a:xfrm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>
            <a:normAutofit fontScale="85000" lnSpcReduction="10000"/>
          </a:bodyPr>
          <a:lstStyle/>
          <a:p>
            <a:pPr>
              <a:buFont typeface="Arial"/>
              <a:buChar char="•"/>
              <a:defRPr/>
            </a:pPr>
            <a:r>
              <a:rPr lang="en-US" dirty="0" smtClean="0">
                <a:solidFill>
                  <a:srgbClr val="000000"/>
                </a:solidFill>
              </a:rPr>
              <a:t>Facts</a:t>
            </a:r>
          </a:p>
          <a:p>
            <a:pPr marL="914400" lvl="2" indent="0">
              <a:buNone/>
              <a:defRPr/>
            </a:pPr>
            <a:r>
              <a:rPr lang="en-US" dirty="0" smtClean="0">
                <a:solidFill>
                  <a:srgbClr val="000000"/>
                </a:solidFill>
              </a:rPr>
              <a:t>• </a:t>
            </a:r>
            <a:r>
              <a:rPr lang="en-US" dirty="0" smtClean="0">
                <a:solidFill>
                  <a:srgbClr val="FF0000"/>
                </a:solidFill>
              </a:rPr>
              <a:t>”Students will know that …”</a:t>
            </a:r>
          </a:p>
          <a:p>
            <a:pPr>
              <a:buFont typeface="Arial"/>
              <a:buChar char="•"/>
              <a:defRPr/>
            </a:pPr>
            <a:r>
              <a:rPr lang="en-US" dirty="0" smtClean="0">
                <a:solidFill>
                  <a:srgbClr val="000000"/>
                </a:solidFill>
              </a:rPr>
              <a:t>Concepts/Generalizations</a:t>
            </a:r>
          </a:p>
          <a:p>
            <a:pPr marL="914400" lvl="2" indent="0">
              <a:buNone/>
              <a:defRPr/>
            </a:pPr>
            <a:r>
              <a:rPr lang="en-US" dirty="0" smtClean="0">
                <a:solidFill>
                  <a:srgbClr val="000000"/>
                </a:solidFill>
              </a:rPr>
              <a:t>• </a:t>
            </a:r>
            <a:r>
              <a:rPr lang="en-US" dirty="0" smtClean="0">
                <a:solidFill>
                  <a:srgbClr val="FF0000"/>
                </a:solidFill>
              </a:rPr>
              <a:t>“Students will understand that …”</a:t>
            </a:r>
            <a:endParaRPr lang="en-US" dirty="0" smtClean="0"/>
          </a:p>
          <a:p>
            <a:pPr>
              <a:buFont typeface="Arial"/>
              <a:buChar char="•"/>
              <a:defRPr/>
            </a:pPr>
            <a:r>
              <a:rPr lang="en-US" dirty="0" smtClean="0">
                <a:solidFill>
                  <a:srgbClr val="000000"/>
                </a:solidFill>
              </a:rPr>
              <a:t>Skills/Processes</a:t>
            </a:r>
          </a:p>
          <a:p>
            <a:pPr marL="914400" lvl="2" indent="0">
              <a:buNone/>
              <a:defRPr/>
            </a:pPr>
            <a:r>
              <a:rPr lang="en-US" dirty="0" smtClean="0">
                <a:solidFill>
                  <a:srgbClr val="000000"/>
                </a:solidFill>
              </a:rPr>
              <a:t>• </a:t>
            </a:r>
            <a:r>
              <a:rPr lang="en-US" dirty="0" smtClean="0">
                <a:solidFill>
                  <a:srgbClr val="FF0000"/>
                </a:solidFill>
              </a:rPr>
              <a:t>“Students will be able to …” </a:t>
            </a:r>
            <a:endParaRPr lang="en-US" dirty="0" smtClean="0">
              <a:solidFill>
                <a:srgbClr val="000000"/>
              </a:solidFill>
            </a:endParaRPr>
          </a:p>
          <a:p>
            <a:pPr>
              <a:buFont typeface="Arial"/>
              <a:buChar char="•"/>
              <a:defRPr/>
            </a:pPr>
            <a:r>
              <a:rPr lang="en-US" dirty="0" smtClean="0">
                <a:solidFill>
                  <a:srgbClr val="000000"/>
                </a:solidFill>
              </a:rPr>
              <a:t>Dispositions</a:t>
            </a:r>
          </a:p>
          <a:p>
            <a:pPr lvl="2">
              <a:defRPr/>
            </a:pPr>
            <a:r>
              <a:rPr lang="en-US" dirty="0" smtClean="0">
                <a:solidFill>
                  <a:srgbClr val="FF0000"/>
                </a:solidFill>
              </a:rPr>
              <a:t>“Students will enjoy / appreciate / value, etc. …”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3556" name="TextBox 3"/>
          <p:cNvSpPr txBox="1">
            <a:spLocks noChangeArrowheads="1"/>
          </p:cNvSpPr>
          <p:nvPr/>
        </p:nvSpPr>
        <p:spPr bwMode="auto">
          <a:xfrm>
            <a:off x="685800" y="1417638"/>
            <a:ext cx="65220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</a:rPr>
              <a:t>What does it </a:t>
            </a:r>
            <a:r>
              <a:rPr lang="en-US" sz="2400" i="1" u="sng" dirty="0">
                <a:solidFill>
                  <a:srgbClr val="000000"/>
                </a:solidFill>
              </a:rPr>
              <a:t>look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i="1" u="sng" dirty="0">
                <a:solidFill>
                  <a:srgbClr val="000000"/>
                </a:solidFill>
              </a:rPr>
              <a:t>like</a:t>
            </a:r>
            <a:r>
              <a:rPr lang="en-US" sz="2400" dirty="0">
                <a:solidFill>
                  <a:srgbClr val="000000"/>
                </a:solidFill>
              </a:rPr>
              <a:t> when students are achieving </a:t>
            </a:r>
          </a:p>
          <a:p>
            <a:r>
              <a:rPr lang="en-US" sz="2400" dirty="0">
                <a:solidFill>
                  <a:srgbClr val="000000"/>
                </a:solidFill>
              </a:rPr>
              <a:t>the following kinds of targets</a:t>
            </a:r>
            <a:r>
              <a:rPr lang="en-US" sz="2400" dirty="0" smtClean="0">
                <a:solidFill>
                  <a:srgbClr val="000000"/>
                </a:solidFill>
              </a:rPr>
              <a:t>?  </a:t>
            </a:r>
            <a:endParaRPr lang="en-US" sz="2400" dirty="0">
              <a:solidFill>
                <a:srgbClr val="000000"/>
              </a:solidFill>
            </a:endParaRPr>
          </a:p>
        </p:txBody>
      </p:sp>
      <p:graphicFrame>
        <p:nvGraphicFramePr>
          <p:cNvPr id="44034" name="Object 2"/>
          <p:cNvGraphicFramePr>
            <a:graphicFrameLocks/>
          </p:cNvGraphicFramePr>
          <p:nvPr/>
        </p:nvGraphicFramePr>
        <p:xfrm>
          <a:off x="6858000" y="1981200"/>
          <a:ext cx="1989138" cy="2103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0" name="Microsoft ClipArt Gallery" r:id="rId3" imgW="3467100" imgH="3467100" progId="">
                  <p:embed/>
                </p:oleObj>
              </mc:Choice>
              <mc:Fallback>
                <p:oleObj name="Microsoft ClipArt Gallery" r:id="rId3" imgW="3467100" imgH="3467100" progId="">
                  <p:embed/>
                  <p:pic>
                    <p:nvPicPr>
                      <p:cNvPr id="0" name="Picture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0" y="1981200"/>
                        <a:ext cx="1989138" cy="2103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236538" y="5511800"/>
            <a:ext cx="8610600" cy="1219200"/>
            <a:chOff x="236538" y="5511800"/>
            <a:chExt cx="8610600" cy="1219200"/>
          </a:xfrm>
        </p:grpSpPr>
        <p:sp>
          <p:nvSpPr>
            <p:cNvPr id="5" name="TextBox 3"/>
            <p:cNvSpPr txBox="1">
              <a:spLocks noChangeArrowheads="1"/>
            </p:cNvSpPr>
            <p:nvPr/>
          </p:nvSpPr>
          <p:spPr bwMode="auto">
            <a:xfrm>
              <a:off x="457200" y="5638800"/>
              <a:ext cx="8229600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2700000">
                <a:srgbClr val="000000">
                  <a:alpha val="43000"/>
                </a:srgbClr>
              </a:outerShdw>
            </a:effectLst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2400" dirty="0" smtClean="0">
                  <a:solidFill>
                    <a:srgbClr val="000000"/>
                  </a:solidFill>
                </a:rPr>
                <a:t>Write a learning target of your own and then write a statement of evidence for that target.  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236538" y="5511800"/>
              <a:ext cx="8610600" cy="1219200"/>
            </a:xfrm>
            <a:prstGeom prst="rect">
              <a:avLst/>
            </a:prstGeom>
            <a:noFill/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18360000" algn="r" rotWithShape="0">
                <a:srgbClr val="000000">
                  <a:alpha val="43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3" name="Picture 19" descr="sawzall_lar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9800" y="1981200"/>
            <a:ext cx="1854200" cy="185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380202"/>
            <a:ext cx="8229600" cy="2796820"/>
          </a:xfrm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/>
          <a:lstStyle/>
          <a:p>
            <a:pPr>
              <a:buSzPct val="60000"/>
              <a:buFont typeface="Times" pitchFamily="19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M.C. / Selected Response / Short Answer</a:t>
            </a:r>
          </a:p>
          <a:p>
            <a:pPr>
              <a:buSzPct val="60000"/>
              <a:buFont typeface="Times" pitchFamily="19" charset="0"/>
              <a:buChar char="•"/>
              <a:defRPr/>
            </a:pPr>
            <a:r>
              <a:rPr lang="en-US" dirty="0">
                <a:ea typeface="+mn-ea"/>
                <a:cs typeface="+mn-cs"/>
              </a:rPr>
              <a:t>Essay</a:t>
            </a:r>
          </a:p>
          <a:p>
            <a:pPr>
              <a:buSzPct val="60000"/>
              <a:buFont typeface="Times" pitchFamily="19" charset="0"/>
              <a:buChar char="•"/>
              <a:defRPr/>
            </a:pPr>
            <a:r>
              <a:rPr lang="en-US" dirty="0">
                <a:ea typeface="+mn-ea"/>
                <a:cs typeface="+mn-cs"/>
              </a:rPr>
              <a:t>Performance Assessment</a:t>
            </a:r>
          </a:p>
          <a:p>
            <a:pPr>
              <a:buSzPct val="60000"/>
              <a:buFont typeface="Times" pitchFamily="19" charset="0"/>
              <a:buChar char="•"/>
              <a:defRPr/>
            </a:pPr>
            <a:r>
              <a:rPr lang="en-US" dirty="0">
                <a:ea typeface="+mn-ea"/>
                <a:cs typeface="+mn-cs"/>
              </a:rPr>
              <a:t>Personal Communication</a:t>
            </a:r>
          </a:p>
        </p:txBody>
      </p:sp>
      <p:pic>
        <p:nvPicPr>
          <p:cNvPr id="19460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3819938">
            <a:off x="7512050" y="3917950"/>
            <a:ext cx="457200" cy="1460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9461" name="Picture 1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1700" y="5867400"/>
            <a:ext cx="1460500" cy="622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9462" name="Picture 1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3133227">
            <a:off x="3693881" y="4985854"/>
            <a:ext cx="825500" cy="1460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9464" name="Picture 13"/>
          <p:cNvPicPr>
            <a:picLocks noChangeAspect="1"/>
          </p:cNvPicPr>
          <p:nvPr/>
        </p:nvPicPr>
        <p:blipFill>
          <a:blip r:embed="rId6">
            <a:grayscl/>
          </a:blip>
          <a:srcRect/>
          <a:stretch>
            <a:fillRect/>
          </a:stretch>
        </p:blipFill>
        <p:spPr bwMode="auto">
          <a:xfrm rot="-3187139">
            <a:off x="5004819" y="4047673"/>
            <a:ext cx="2344845" cy="2340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Picture 14"/>
          <p:cNvPicPr>
            <a:picLocks noChangeAspect="1"/>
          </p:cNvPicPr>
          <p:nvPr/>
        </p:nvPicPr>
        <p:blipFill>
          <a:blip r:embed="rId7">
            <a:grayscl/>
          </a:blip>
          <a:srcRect t="24545" r="7272" b="20909"/>
          <a:stretch>
            <a:fillRect/>
          </a:stretch>
        </p:blipFill>
        <p:spPr bwMode="auto">
          <a:xfrm>
            <a:off x="381000" y="4701820"/>
            <a:ext cx="1981200" cy="1165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3"/>
          <p:cNvSpPr txBox="1">
            <a:spLocks noChangeArrowheads="1"/>
          </p:cNvSpPr>
          <p:nvPr/>
        </p:nvSpPr>
        <p:spPr bwMode="auto">
          <a:xfrm>
            <a:off x="579310" y="1295400"/>
            <a:ext cx="723760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</a:rPr>
              <a:t>How do we give students a chance to give us the </a:t>
            </a:r>
          </a:p>
          <a:p>
            <a:r>
              <a:rPr lang="en-US" sz="2800" dirty="0">
                <a:solidFill>
                  <a:srgbClr val="000000"/>
                </a:solidFill>
              </a:rPr>
              <a:t>e</a:t>
            </a:r>
            <a:r>
              <a:rPr lang="en-US" sz="2800" dirty="0" smtClean="0">
                <a:solidFill>
                  <a:srgbClr val="000000"/>
                </a:solidFill>
              </a:rPr>
              <a:t>vidence we require of them?  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/>
          <a:lstStyle/>
          <a:p>
            <a:r>
              <a:rPr lang="en-US" dirty="0" smtClean="0">
                <a:ea typeface="ＭＳ Ｐゴシック" pitchFamily="19" charset="-128"/>
                <a:cs typeface="ＭＳ Ｐゴシック" pitchFamily="19" charset="-128"/>
              </a:rPr>
              <a:t>  Target =&gt; Evidence =&gt; </a:t>
            </a:r>
            <a:r>
              <a:rPr lang="en-US" u="sng" dirty="0" smtClean="0">
                <a:ea typeface="ＭＳ Ｐゴシック" pitchFamily="19" charset="-128"/>
                <a:cs typeface="ＭＳ Ｐゴシック" pitchFamily="19" charset="-128"/>
              </a:rPr>
              <a:t>Assessment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/>
          <a:lstStyle/>
          <a:p>
            <a:pPr algn="l"/>
            <a:r>
              <a:rPr lang="en-US" dirty="0" smtClean="0"/>
              <a:t>A Quiz….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28601" y="1443038"/>
            <a:ext cx="86106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kern="10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Please select one of the following descriptors to characterize the </a:t>
            </a:r>
          </a:p>
          <a:p>
            <a:r>
              <a:rPr lang="en-US" sz="2400" kern="10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quality of the match between each target type and assessment method.	    </a:t>
            </a:r>
            <a:r>
              <a:rPr lang="en-US" sz="2400" b="1" kern="10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Excellent    -    Good    -    Fair    -    Poor    </a:t>
            </a:r>
            <a:endParaRPr lang="en-US" sz="2400" b="1" kern="10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1601624"/>
              </p:ext>
            </p:extLst>
          </p:nvPr>
        </p:nvGraphicFramePr>
        <p:xfrm>
          <a:off x="228600" y="3276600"/>
          <a:ext cx="8458200" cy="3026619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691640"/>
                <a:gridCol w="1691640"/>
                <a:gridCol w="1691640"/>
                <a:gridCol w="1691640"/>
                <a:gridCol w="1691640"/>
              </a:tblGrid>
              <a:tr h="9906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Selected Response/ MC/ Short Answer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Essay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Performance Assessment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Personal Communication</a:t>
                      </a:r>
                      <a:endParaRPr lang="en-US" dirty="0"/>
                    </a:p>
                  </a:txBody>
                  <a:tcPr/>
                </a:tc>
              </a:tr>
              <a:tr h="465313">
                <a:tc>
                  <a:txBody>
                    <a:bodyPr/>
                    <a:lstStyle/>
                    <a:p>
                      <a:r>
                        <a:rPr lang="en-US" b="1" dirty="0" smtClean="0"/>
                        <a:t>Fact 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65313">
                <a:tc>
                  <a:txBody>
                    <a:bodyPr/>
                    <a:lstStyle/>
                    <a:p>
                      <a:r>
                        <a:rPr lang="en-US" b="1" dirty="0" smtClean="0"/>
                        <a:t>Concept/Generalization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65313">
                <a:tc>
                  <a:txBody>
                    <a:bodyPr/>
                    <a:lstStyle/>
                    <a:p>
                      <a:r>
                        <a:rPr lang="en-US" b="1" dirty="0" smtClean="0"/>
                        <a:t>Skill /</a:t>
                      </a:r>
                      <a:r>
                        <a:rPr lang="en-US" b="1" baseline="0" dirty="0" smtClean="0"/>
                        <a:t> Process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65313">
                <a:tc>
                  <a:txBody>
                    <a:bodyPr/>
                    <a:lstStyle/>
                    <a:p>
                      <a:r>
                        <a:rPr lang="en-US" b="1" dirty="0" smtClean="0"/>
                        <a:t>Disposition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1752600"/>
            <a:ext cx="3200400" cy="32004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724400"/>
            <a:ext cx="8229600" cy="18288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We need a way to keep track of all the evidence we get from these assessment and to provide consistent and directed feedback to learners. 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>
            <a:normAutofit/>
          </a:bodyPr>
          <a:lstStyle/>
          <a:p>
            <a:r>
              <a:rPr lang="en-US" dirty="0" smtClean="0">
                <a:ea typeface="ＭＳ Ｐゴシック" pitchFamily="19" charset="-128"/>
                <a:cs typeface="ＭＳ Ｐゴシック" pitchFamily="19" charset="-128"/>
              </a:rPr>
              <a:t>  Target =&gt; Evidence =&gt; Assessment</a:t>
            </a:r>
            <a:br>
              <a:rPr lang="en-US" dirty="0" smtClean="0">
                <a:ea typeface="ＭＳ Ｐゴシック" pitchFamily="19" charset="-128"/>
                <a:cs typeface="ＭＳ Ｐゴシック" pitchFamily="19" charset="-128"/>
              </a:rPr>
            </a:br>
            <a:r>
              <a:rPr lang="en-US" dirty="0" smtClean="0">
                <a:ea typeface="ＭＳ Ｐゴシック" pitchFamily="19" charset="-128"/>
                <a:cs typeface="ＭＳ Ｐゴシック" pitchFamily="19" charset="-128"/>
              </a:rPr>
              <a:t>Now what?  </a:t>
            </a:r>
          </a:p>
        </p:txBody>
      </p:sp>
    </p:spTree>
    <p:extLst>
      <p:ext uri="{BB962C8B-B14F-4D97-AF65-F5344CB8AC3E}">
        <p14:creationId xmlns:p14="http://schemas.microsoft.com/office/powerpoint/2010/main" val="20828952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charset="0"/>
                <a:cs typeface="ＭＳ Ｐゴシック" charset="0"/>
              </a:rPr>
              <a:t>Scoring Guides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5488" y="2312726"/>
            <a:ext cx="7772400" cy="3048000"/>
          </a:xfrm>
        </p:spPr>
        <p:txBody>
          <a:bodyPr>
            <a:normAutofit/>
          </a:bodyPr>
          <a:lstStyle/>
          <a:p>
            <a:r>
              <a:rPr lang="en-US" dirty="0" smtClean="0">
                <a:ea typeface="ＭＳ Ｐゴシック" charset="0"/>
                <a:cs typeface="ＭＳ Ｐゴシック" charset="0"/>
              </a:rPr>
              <a:t>Answer Keys    </a:t>
            </a:r>
          </a:p>
          <a:p>
            <a:r>
              <a:rPr lang="en-US" dirty="0" smtClean="0">
                <a:ea typeface="ＭＳ Ｐゴシック" charset="0"/>
                <a:cs typeface="ＭＳ Ｐゴシック" charset="0"/>
              </a:rPr>
              <a:t>Checklists</a:t>
            </a:r>
            <a:r>
              <a:rPr lang="en-US" dirty="0" smtClean="0">
                <a:latin typeface="Times" charset="0"/>
                <a:ea typeface="ＭＳ Ｐゴシック" charset="0"/>
                <a:cs typeface="ＭＳ Ｐゴシック" charset="0"/>
              </a:rPr>
              <a:t> </a:t>
            </a:r>
            <a:r>
              <a:rPr lang="en-US" dirty="0">
                <a:latin typeface="Charcoal" charset="0"/>
                <a:ea typeface="ＭＳ Ｐゴシック" charset="0"/>
                <a:cs typeface="ＭＳ Ｐゴシック" charset="0"/>
              </a:rPr>
              <a:t>√</a:t>
            </a:r>
            <a:endParaRPr lang="en-US" dirty="0">
              <a:latin typeface="Times" charset="0"/>
              <a:ea typeface="ＭＳ Ｐゴシック" charset="0"/>
              <a:cs typeface="ＭＳ Ｐゴシック" charset="0"/>
            </a:endParaRPr>
          </a:p>
          <a:p>
            <a:r>
              <a:rPr lang="en-US" dirty="0">
                <a:ea typeface="ＭＳ Ｐゴシック" charset="0"/>
                <a:cs typeface="ＭＳ Ｐゴシック" charset="0"/>
              </a:rPr>
              <a:t>Rating Scales    </a:t>
            </a:r>
            <a:r>
              <a:rPr lang="en-US" dirty="0">
                <a:latin typeface="Times" charset="0"/>
                <a:ea typeface="ＭＳ Ｐゴシック" charset="0"/>
                <a:cs typeface="ＭＳ Ｐゴシック" charset="0"/>
              </a:rPr>
              <a:t>____|____|____|____|____</a:t>
            </a:r>
          </a:p>
          <a:p>
            <a:r>
              <a:rPr lang="en-US" dirty="0">
                <a:ea typeface="ＭＳ Ｐゴシック" charset="0"/>
                <a:cs typeface="ＭＳ Ｐゴシック" charset="0"/>
              </a:rPr>
              <a:t>Rubrics  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4404769" y="3721100"/>
            <a:ext cx="3079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en-US" dirty="0" smtClean="0"/>
              <a:t>1         </a:t>
            </a:r>
            <a:r>
              <a:rPr lang="en-US" dirty="0"/>
              <a:t>2          3          4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2007926"/>
            <a:ext cx="1219200" cy="12192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5746" y="4343400"/>
            <a:ext cx="2840254" cy="2133462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713851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6"/>
          <p:cNvSpPr>
            <a:spLocks noChangeArrowheads="1"/>
          </p:cNvSpPr>
          <p:nvPr/>
        </p:nvSpPr>
        <p:spPr bwMode="auto">
          <a:xfrm>
            <a:off x="1600200" y="381000"/>
            <a:ext cx="6477000" cy="3124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7" tIns="44450" rIns="90487" bIns="44450" anchor="ctr">
            <a:prstTxWarp prst="textNoShape">
              <a:avLst/>
            </a:prstTxWarp>
          </a:bodyPr>
          <a:lstStyle/>
          <a:p>
            <a:r>
              <a:rPr lang="en-US" sz="3600" dirty="0">
                <a:solidFill>
                  <a:srgbClr val="000000"/>
                </a:solidFill>
              </a:rPr>
              <a:t>In order to assess we must elicit, observe, and interpret external indicators of an internal state.</a:t>
            </a:r>
            <a:r>
              <a:rPr lang="en-US" sz="3600" dirty="0">
                <a:solidFill>
                  <a:schemeClr val="bg2"/>
                </a:solidFill>
              </a:rPr>
              <a:t/>
            </a:r>
            <a:br>
              <a:rPr lang="en-US" sz="3600" dirty="0">
                <a:solidFill>
                  <a:schemeClr val="bg2"/>
                </a:solidFill>
              </a:rPr>
            </a:br>
            <a:endParaRPr lang="en-US" sz="4000" dirty="0">
              <a:solidFill>
                <a:schemeClr val="bg2"/>
              </a:solidFill>
            </a:endParaRPr>
          </a:p>
        </p:txBody>
      </p:sp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0" y="4800600"/>
            <a:ext cx="2184400" cy="16383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Rectangle 6"/>
          <p:cNvSpPr/>
          <p:nvPr/>
        </p:nvSpPr>
        <p:spPr>
          <a:xfrm>
            <a:off x="2514600" y="2971800"/>
            <a:ext cx="464836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Inferences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/>
          <a:lstStyle/>
          <a:p>
            <a:r>
              <a:rPr lang="en-US" dirty="0" smtClean="0"/>
              <a:t>Big Ideas &amp; Key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>
            <a:normAutofit fontScale="92500" lnSpcReduction="10000"/>
          </a:bodyPr>
          <a:lstStyle/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dirty="0" smtClean="0"/>
              <a:t>How does assessment fit into the teaching/learning process?  </a:t>
            </a:r>
          </a:p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dirty="0" smtClean="0"/>
              <a:t>Learning targets - why should I care?</a:t>
            </a:r>
          </a:p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dirty="0" smtClean="0"/>
              <a:t>Evidence – what’s that?</a:t>
            </a:r>
          </a:p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dirty="0" smtClean="0"/>
              <a:t>Assessment methods - what are my options?</a:t>
            </a:r>
          </a:p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dirty="0" smtClean="0"/>
              <a:t>Scoring guides – what are those?  </a:t>
            </a:r>
          </a:p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dirty="0" smtClean="0"/>
              <a:t>How do I put it all together?    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4200" y="4419600"/>
            <a:ext cx="1892300" cy="21484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6"/>
          <p:cNvSpPr txBox="1">
            <a:spLocks noChangeArrowheads="1"/>
          </p:cNvSpPr>
          <p:nvPr/>
        </p:nvSpPr>
        <p:spPr bwMode="auto">
          <a:xfrm>
            <a:off x="152400" y="201613"/>
            <a:ext cx="80772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en-US" sz="4400" dirty="0">
                <a:latin typeface="+mn-lt"/>
              </a:rPr>
              <a:t>The Valentine </a:t>
            </a:r>
            <a:r>
              <a:rPr lang="en-US" sz="4400" dirty="0" smtClean="0">
                <a:latin typeface="+mn-lt"/>
              </a:rPr>
              <a:t>Creation </a:t>
            </a:r>
            <a:r>
              <a:rPr lang="en-US" sz="4400" dirty="0">
                <a:latin typeface="+mn-lt"/>
              </a:rPr>
              <a:t>Workshop</a:t>
            </a:r>
          </a:p>
        </p:txBody>
      </p:sp>
      <p:pic>
        <p:nvPicPr>
          <p:cNvPr id="1843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5" t="1352" r="5261" b="2702"/>
          <a:stretch>
            <a:fillRect/>
          </a:stretch>
        </p:blipFill>
        <p:spPr bwMode="auto">
          <a:xfrm>
            <a:off x="381000" y="1295400"/>
            <a:ext cx="39624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219200"/>
            <a:ext cx="382905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48729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7"/>
          <p:cNvPicPr>
            <a:picLocks noChangeAspect="1" noChangeArrowheads="1"/>
          </p:cNvPicPr>
          <p:nvPr/>
        </p:nvPicPr>
        <p:blipFill>
          <a:blip r:embed="rId2">
            <a:lum bright="36000" contras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5" t="1352" r="5261" b="2702"/>
          <a:stretch>
            <a:fillRect/>
          </a:stretch>
        </p:blipFill>
        <p:spPr bwMode="auto">
          <a:xfrm>
            <a:off x="381000" y="1295400"/>
            <a:ext cx="39624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8"/>
          <p:cNvPicPr>
            <a:picLocks noChangeAspect="1" noChangeArrowheads="1"/>
          </p:cNvPicPr>
          <p:nvPr/>
        </p:nvPicPr>
        <p:blipFill>
          <a:blip r:embed="rId3">
            <a:lum bright="36000" contras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219200"/>
            <a:ext cx="382905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Rectangle 5"/>
          <p:cNvSpPr>
            <a:spLocks noGrp="1" noChangeArrowheads="1"/>
          </p:cNvSpPr>
          <p:nvPr>
            <p:ph type="body" idx="1"/>
          </p:nvPr>
        </p:nvSpPr>
        <p:spPr>
          <a:solidFill>
            <a:schemeClr val="bg1">
              <a:lumMod val="75000"/>
              <a:alpha val="66000"/>
            </a:schemeClr>
          </a:solidFill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en-US" dirty="0"/>
              <a:t>What are the important outcomes for your graduates?  </a:t>
            </a:r>
            <a:r>
              <a:rPr lang="en-US" dirty="0" smtClean="0"/>
              <a:t>Pick two.  </a:t>
            </a:r>
            <a:r>
              <a:rPr lang="en-US" sz="2400" dirty="0" smtClean="0"/>
              <a:t>(</a:t>
            </a:r>
            <a:r>
              <a:rPr lang="en-US" sz="2400" dirty="0"/>
              <a:t>Learning Targets)</a:t>
            </a:r>
          </a:p>
          <a:p>
            <a:pPr eaLnBrk="1" hangingPunct="1">
              <a:spcBef>
                <a:spcPct val="50000"/>
              </a:spcBef>
            </a:pPr>
            <a:r>
              <a:rPr lang="en-US" dirty="0"/>
              <a:t>How will you know that graduates have achieved these outcomes?  </a:t>
            </a:r>
            <a:r>
              <a:rPr lang="en-US" sz="2400" dirty="0"/>
              <a:t>(Evidence)</a:t>
            </a:r>
          </a:p>
          <a:p>
            <a:pPr eaLnBrk="1" hangingPunct="1">
              <a:spcBef>
                <a:spcPct val="50000"/>
              </a:spcBef>
            </a:pPr>
            <a:r>
              <a:rPr lang="en-US" dirty="0"/>
              <a:t>How will you give them a chance to demonstrate their achievement?</a:t>
            </a:r>
            <a:r>
              <a:rPr lang="en-US" sz="2400" dirty="0"/>
              <a:t>  (Assessment)</a:t>
            </a:r>
            <a:endParaRPr lang="en-US" dirty="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124200" y="5386387"/>
            <a:ext cx="32792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en-US" sz="3600" i="1" dirty="0">
                <a:latin typeface="+mn-lt"/>
              </a:rPr>
              <a:t>Create a </a:t>
            </a:r>
            <a:r>
              <a:rPr lang="en-US" sz="3600" i="1" dirty="0" smtClean="0">
                <a:latin typeface="+mn-lt"/>
              </a:rPr>
              <a:t>rubric.</a:t>
            </a:r>
            <a:endParaRPr lang="en-US" sz="3600" i="1" dirty="0">
              <a:latin typeface="+mn-lt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152400" y="201613"/>
            <a:ext cx="80772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en-US" sz="4400" dirty="0">
                <a:latin typeface="+mn-lt"/>
              </a:rPr>
              <a:t>The Valentine </a:t>
            </a:r>
            <a:r>
              <a:rPr lang="en-US" sz="4400" dirty="0" smtClean="0">
                <a:latin typeface="+mn-lt"/>
              </a:rPr>
              <a:t>Creation </a:t>
            </a:r>
            <a:r>
              <a:rPr lang="en-US" sz="4400" dirty="0">
                <a:latin typeface="+mn-lt"/>
              </a:rPr>
              <a:t>Workshop</a:t>
            </a:r>
          </a:p>
        </p:txBody>
      </p:sp>
    </p:spTree>
    <p:extLst>
      <p:ext uri="{BB962C8B-B14F-4D97-AF65-F5344CB8AC3E}">
        <p14:creationId xmlns:p14="http://schemas.microsoft.com/office/powerpoint/2010/main" val="17951884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build="p" autoUpdateAnimBg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7" descr="JackOLanter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ext Box 5"/>
          <p:cNvSpPr txBox="1">
            <a:spLocks noChangeArrowheads="1"/>
          </p:cNvSpPr>
          <p:nvPr/>
        </p:nvSpPr>
        <p:spPr bwMode="auto">
          <a:xfrm>
            <a:off x="152400" y="201613"/>
            <a:ext cx="37020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en-US" sz="2800">
                <a:solidFill>
                  <a:schemeClr val="bg1"/>
                </a:solidFill>
                <a:latin typeface="Arial" charset="0"/>
              </a:rPr>
              <a:t>The Pumpkin Carving </a:t>
            </a:r>
          </a:p>
          <a:p>
            <a:r>
              <a:rPr lang="en-US" sz="2800">
                <a:solidFill>
                  <a:schemeClr val="bg1"/>
                </a:solidFill>
                <a:latin typeface="Arial" charset="0"/>
              </a:rPr>
              <a:t> Workshop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2729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 descr="JackOLantern"/>
          <p:cNvPicPr>
            <a:picLocks noChangeAspect="1" noChangeArrowheads="1"/>
          </p:cNvPicPr>
          <p:nvPr/>
        </p:nvPicPr>
        <p:blipFill>
          <a:blip r:embed="rId3">
            <a:lum bright="72000" contrast="-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en-US">
                <a:latin typeface="Arial" charset="0"/>
              </a:rPr>
              <a:t>What are the important outcomes for your graduates?  </a:t>
            </a:r>
            <a:r>
              <a:rPr lang="en-US" sz="2400">
                <a:latin typeface="Arial" charset="0"/>
              </a:rPr>
              <a:t>(Learning Targets)</a:t>
            </a:r>
          </a:p>
          <a:p>
            <a:pPr eaLnBrk="1" hangingPunct="1">
              <a:spcBef>
                <a:spcPct val="50000"/>
              </a:spcBef>
            </a:pPr>
            <a:r>
              <a:rPr lang="en-US">
                <a:latin typeface="Arial" charset="0"/>
              </a:rPr>
              <a:t>How will you know that graduates have achieved these outcomes?  </a:t>
            </a:r>
            <a:r>
              <a:rPr lang="en-US" sz="2400">
                <a:latin typeface="Arial" charset="0"/>
              </a:rPr>
              <a:t>(Evidence)</a:t>
            </a:r>
          </a:p>
          <a:p>
            <a:pPr eaLnBrk="1" hangingPunct="1">
              <a:spcBef>
                <a:spcPct val="50000"/>
              </a:spcBef>
            </a:pPr>
            <a:r>
              <a:rPr lang="en-US">
                <a:latin typeface="Arial" charset="0"/>
              </a:rPr>
              <a:t>How will you give them a chance to demonstrate their achievement?</a:t>
            </a:r>
            <a:r>
              <a:rPr lang="en-US" sz="2400">
                <a:latin typeface="Arial" charset="0"/>
              </a:rPr>
              <a:t>  (Assessment)</a:t>
            </a:r>
            <a:endParaRPr lang="en-US">
              <a:latin typeface="Times" charset="0"/>
            </a:endParaRPr>
          </a:p>
        </p:txBody>
      </p:sp>
      <p:sp>
        <p:nvSpPr>
          <p:cNvPr id="22532" name="Text Box 6"/>
          <p:cNvSpPr txBox="1">
            <a:spLocks noChangeArrowheads="1"/>
          </p:cNvSpPr>
          <p:nvPr/>
        </p:nvSpPr>
        <p:spPr bwMode="auto">
          <a:xfrm>
            <a:off x="152400" y="201613"/>
            <a:ext cx="5943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en-US" sz="2800" dirty="0">
                <a:latin typeface="Arial" charset="0"/>
              </a:rPr>
              <a:t>The Pumpkin Carving </a:t>
            </a:r>
            <a:r>
              <a:rPr lang="en-US" sz="2800" dirty="0" smtClean="0">
                <a:latin typeface="Arial" charset="0"/>
              </a:rPr>
              <a:t>Workshop</a:t>
            </a:r>
            <a:endParaRPr lang="en-US" dirty="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04800" y="5803106"/>
            <a:ext cx="88392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en-US" sz="3000" i="1" dirty="0">
                <a:solidFill>
                  <a:srgbClr val="FF0000"/>
                </a:solidFill>
              </a:rPr>
              <a:t>Create </a:t>
            </a:r>
            <a:r>
              <a:rPr lang="en-US" sz="3000" i="1" dirty="0" smtClean="0">
                <a:solidFill>
                  <a:srgbClr val="FF0000"/>
                </a:solidFill>
              </a:rPr>
              <a:t>a learning target, evidence, and a scoring guide</a:t>
            </a:r>
            <a:endParaRPr lang="en-US" sz="30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1494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 autoUpdateAnimBg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810500" cy="1143000"/>
          </a:xfrm>
        </p:spPr>
        <p:txBody>
          <a:bodyPr>
            <a:normAutofit fontScale="90000"/>
          </a:bodyPr>
          <a:lstStyle/>
          <a:p>
            <a:r>
              <a:rPr lang="en-US" sz="4200" b="1" dirty="0" smtClean="0">
                <a:ea typeface="ＭＳ Ｐゴシック" charset="0"/>
                <a:cs typeface="ＭＳ Ｐゴシック" charset="0"/>
              </a:rPr>
              <a:t>Scoring Guides:</a:t>
            </a:r>
            <a:br>
              <a:rPr lang="en-US" sz="4200" b="1" dirty="0" smtClean="0">
                <a:ea typeface="ＭＳ Ｐゴシック" charset="0"/>
                <a:cs typeface="ＭＳ Ｐゴシック" charset="0"/>
              </a:rPr>
            </a:br>
            <a:r>
              <a:rPr lang="en-US" sz="4200" dirty="0" smtClean="0">
                <a:ea typeface="ＭＳ Ｐゴシック" charset="0"/>
                <a:cs typeface="ＭＳ Ｐゴシック" charset="0"/>
              </a:rPr>
              <a:t>Answer Keys, Checklists</a:t>
            </a:r>
            <a:r>
              <a:rPr lang="en-US" sz="4200" dirty="0">
                <a:ea typeface="ＭＳ Ｐゴシック" charset="0"/>
                <a:cs typeface="ＭＳ Ｐゴシック" charset="0"/>
              </a:rPr>
              <a:t>, </a:t>
            </a:r>
            <a:r>
              <a:rPr lang="en-US" sz="4200" dirty="0" smtClean="0">
                <a:ea typeface="ＭＳ Ｐゴシック" charset="0"/>
                <a:cs typeface="ＭＳ Ｐゴシック" charset="0"/>
              </a:rPr>
              <a:t/>
            </a:r>
            <a:br>
              <a:rPr lang="en-US" sz="4200" dirty="0" smtClean="0">
                <a:ea typeface="ＭＳ Ｐゴシック" charset="0"/>
                <a:cs typeface="ＭＳ Ｐゴシック" charset="0"/>
              </a:rPr>
            </a:br>
            <a:r>
              <a:rPr lang="en-US" sz="4200" dirty="0" smtClean="0">
                <a:ea typeface="ＭＳ Ｐゴシック" charset="0"/>
                <a:cs typeface="ＭＳ Ｐゴシック" charset="0"/>
              </a:rPr>
              <a:t>Rating </a:t>
            </a:r>
            <a:r>
              <a:rPr lang="en-US" sz="4200" dirty="0">
                <a:ea typeface="ＭＳ Ｐゴシック" charset="0"/>
                <a:cs typeface="ＭＳ Ｐゴシック" charset="0"/>
              </a:rPr>
              <a:t>Scales </a:t>
            </a:r>
            <a:r>
              <a:rPr lang="en-US" sz="4200" dirty="0" smtClean="0">
                <a:ea typeface="ＭＳ Ｐゴシック" charset="0"/>
                <a:cs typeface="ＭＳ Ｐゴシック" charset="0"/>
              </a:rPr>
              <a:t>&amp; </a:t>
            </a:r>
            <a:r>
              <a:rPr lang="en-US" sz="4200" dirty="0">
                <a:ea typeface="ＭＳ Ｐゴシック" charset="0"/>
                <a:cs typeface="ＭＳ Ｐゴシック" charset="0"/>
              </a:rPr>
              <a:t>Rubrics</a:t>
            </a:r>
          </a:p>
        </p:txBody>
      </p:sp>
      <p:grpSp>
        <p:nvGrpSpPr>
          <p:cNvPr id="9" name="Group 19"/>
          <p:cNvGrpSpPr>
            <a:grpSpLocks/>
          </p:cNvGrpSpPr>
          <p:nvPr/>
        </p:nvGrpSpPr>
        <p:grpSpPr bwMode="auto">
          <a:xfrm>
            <a:off x="723900" y="3631002"/>
            <a:ext cx="7696200" cy="685800"/>
            <a:chOff x="384" y="2001"/>
            <a:chExt cx="4352" cy="318"/>
          </a:xfrm>
        </p:grpSpPr>
        <p:sp>
          <p:nvSpPr>
            <p:cNvPr id="10" name="WordArt 5"/>
            <p:cNvSpPr>
              <a:spLocks noChangeArrowheads="1" noChangeShapeType="1" noTextEdit="1"/>
            </p:cNvSpPr>
            <p:nvPr/>
          </p:nvSpPr>
          <p:spPr bwMode="auto">
            <a:xfrm>
              <a:off x="384" y="2001"/>
              <a:ext cx="2112" cy="28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kern="10" dirty="0">
                  <a:solidFill>
                    <a:srgbClr val="336699"/>
                  </a:solidFill>
                  <a:effectLst>
                    <a:outerShdw blurRad="63500" dist="46662" dir="2115817" algn="ctr" rotWithShape="0">
                      <a:srgbClr val="C0C0C0">
                        <a:alpha val="74997"/>
                      </a:srgbClr>
                    </a:outerShdw>
                  </a:effectLst>
                  <a:latin typeface="Arial"/>
                  <a:ea typeface="Arial"/>
                  <a:cs typeface="Arial"/>
                </a:rPr>
                <a:t>Cognitive Processes  =&gt;</a:t>
              </a:r>
            </a:p>
          </p:txBody>
        </p:sp>
        <p:sp>
          <p:nvSpPr>
            <p:cNvPr id="11" name="WordArt 6"/>
            <p:cNvSpPr>
              <a:spLocks noChangeArrowheads="1" noChangeShapeType="1" noTextEdit="1"/>
            </p:cNvSpPr>
            <p:nvPr/>
          </p:nvSpPr>
          <p:spPr bwMode="auto">
            <a:xfrm>
              <a:off x="2688" y="2001"/>
              <a:ext cx="2048" cy="31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kern="10">
                  <a:solidFill>
                    <a:srgbClr val="336699"/>
                  </a:solidFill>
                  <a:effectLst>
                    <a:outerShdw blurRad="63500" dist="46662" dir="2115817" algn="ctr" rotWithShape="0">
                      <a:srgbClr val="C0C0C0">
                        <a:alpha val="74997"/>
                      </a:srgbClr>
                    </a:outerShdw>
                  </a:effectLst>
                  <a:latin typeface="Times New Roman"/>
                  <a:ea typeface="Times New Roman"/>
                  <a:cs typeface="Times New Roman"/>
                </a:rPr>
                <a:t>Self Monitoring Learners</a:t>
              </a:r>
            </a:p>
          </p:txBody>
        </p:sp>
      </p:grpSp>
      <p:sp>
        <p:nvSpPr>
          <p:cNvPr id="12" name="WordArt 7"/>
          <p:cNvSpPr>
            <a:spLocks noChangeArrowheads="1" noChangeShapeType="1" noTextEdit="1"/>
          </p:cNvSpPr>
          <p:nvPr/>
        </p:nvSpPr>
        <p:spPr bwMode="auto">
          <a:xfrm>
            <a:off x="1473200" y="2921000"/>
            <a:ext cx="6197600" cy="4191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kern="10" dirty="0">
                <a:solidFill>
                  <a:srgbClr val="336699"/>
                </a:solidFill>
                <a:effectLst>
                  <a:outerShdw blurRad="63500" dist="46662" dir="2115817" algn="ctr" rotWithShape="0">
                    <a:srgbClr val="C0C0C0">
                      <a:alpha val="74997"/>
                    </a:srgbClr>
                  </a:outerShdw>
                </a:effectLst>
                <a:latin typeface="Arial"/>
                <a:ea typeface="Arial"/>
                <a:cs typeface="Arial"/>
              </a:rPr>
              <a:t>Active Construction of Understanding</a:t>
            </a:r>
          </a:p>
        </p:txBody>
      </p:sp>
      <p:grpSp>
        <p:nvGrpSpPr>
          <p:cNvPr id="14" name="Group 20"/>
          <p:cNvGrpSpPr>
            <a:grpSpLocks/>
          </p:cNvGrpSpPr>
          <p:nvPr/>
        </p:nvGrpSpPr>
        <p:grpSpPr bwMode="auto">
          <a:xfrm>
            <a:off x="0" y="4678364"/>
            <a:ext cx="9144000" cy="2179638"/>
            <a:chOff x="0" y="2947"/>
            <a:chExt cx="5760" cy="1373"/>
          </a:xfrm>
        </p:grpSpPr>
        <p:pic>
          <p:nvPicPr>
            <p:cNvPr id="16" name="Picture 1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949"/>
              <a:ext cx="1488" cy="1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1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0" y="2956"/>
              <a:ext cx="1920" cy="1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0" y="2947"/>
              <a:ext cx="2400" cy="1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" name="WordArt 7"/>
          <p:cNvSpPr>
            <a:spLocks noChangeArrowheads="1" noChangeShapeType="1" noTextEdit="1"/>
          </p:cNvSpPr>
          <p:nvPr/>
        </p:nvSpPr>
        <p:spPr bwMode="auto">
          <a:xfrm>
            <a:off x="2858621" y="2057400"/>
            <a:ext cx="3200400" cy="609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kern="10" dirty="0" smtClean="0">
                <a:solidFill>
                  <a:srgbClr val="336699"/>
                </a:solidFill>
                <a:effectLst>
                  <a:outerShdw blurRad="63500" dist="46662" dir="2115817" algn="ctr" rotWithShape="0">
                    <a:srgbClr val="C0C0C0">
                      <a:alpha val="74997"/>
                    </a:srgbClr>
                  </a:outerShdw>
                </a:effectLst>
                <a:latin typeface="Arial"/>
                <a:ea typeface="Arial"/>
                <a:cs typeface="Arial"/>
              </a:rPr>
              <a:t>Feedback</a:t>
            </a:r>
            <a:endParaRPr lang="en-US" kern="10" dirty="0">
              <a:solidFill>
                <a:srgbClr val="336699"/>
              </a:solidFill>
              <a:effectLst>
                <a:outerShdw blurRad="63500" dist="46662" dir="2115817" algn="ctr" rotWithShape="0">
                  <a:srgbClr val="C0C0C0">
                    <a:alpha val="74997"/>
                  </a:srgbClr>
                </a:outerShdw>
              </a:effectLst>
              <a:latin typeface="Arial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541698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" charset="0"/>
                <a:ea typeface="ＭＳ Ｐゴシック" charset="0"/>
                <a:cs typeface="ＭＳ Ｐゴシック" charset="0"/>
              </a:rPr>
              <a:t>Checklists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68501"/>
            <a:ext cx="8229600" cy="3365500"/>
          </a:xfrm>
        </p:spPr>
        <p:txBody>
          <a:bodyPr/>
          <a:lstStyle/>
          <a:p>
            <a:r>
              <a:rPr lang="ja-JP" altLang="en-US" sz="2800" dirty="0">
                <a:latin typeface="Times" charset="0"/>
                <a:ea typeface="ＭＳ Ｐゴシック" charset="0"/>
                <a:cs typeface="ＭＳ Ｐゴシック" charset="0"/>
              </a:rPr>
              <a:t>“</a:t>
            </a:r>
            <a:r>
              <a:rPr lang="en-US" sz="2800" dirty="0">
                <a:latin typeface="Times" charset="0"/>
                <a:ea typeface="ＭＳ Ｐゴシック" charset="0"/>
                <a:cs typeface="ＭＳ Ｐゴシック" charset="0"/>
              </a:rPr>
              <a:t>A checklist is a set of specific key behaviors that represent the competency or activity of interest</a:t>
            </a:r>
            <a:r>
              <a:rPr lang="ja-JP" altLang="en-US" sz="2800" dirty="0">
                <a:latin typeface="Times" charset="0"/>
                <a:ea typeface="ＭＳ Ｐゴシック" charset="0"/>
                <a:cs typeface="ＭＳ Ｐゴシック" charset="0"/>
              </a:rPr>
              <a:t>”</a:t>
            </a:r>
            <a:endParaRPr lang="en-US" sz="2800" dirty="0">
              <a:latin typeface="Times" charset="0"/>
              <a:ea typeface="ＭＳ Ｐゴシック" charset="0"/>
              <a:cs typeface="ＭＳ Ｐゴシック" charset="0"/>
            </a:endParaRPr>
          </a:p>
          <a:p>
            <a:r>
              <a:rPr lang="en-US" sz="2800" dirty="0">
                <a:latin typeface="Times" charset="0"/>
                <a:ea typeface="ＭＳ Ｐゴシック" charset="0"/>
                <a:cs typeface="ＭＳ Ｐゴシック" charset="0"/>
              </a:rPr>
              <a:t>The behaviors should be concrete and observable. </a:t>
            </a:r>
          </a:p>
          <a:p>
            <a:r>
              <a:rPr lang="en-US" sz="2800" dirty="0">
                <a:latin typeface="Times" charset="0"/>
                <a:ea typeface="ＭＳ Ｐゴシック" charset="0"/>
                <a:cs typeface="ＭＳ Ｐゴシック" charset="0"/>
              </a:rPr>
              <a:t>The behaviors are either present or absent. </a:t>
            </a:r>
          </a:p>
          <a:p>
            <a:r>
              <a:rPr lang="en-US" sz="2800" dirty="0">
                <a:latin typeface="Times" charset="0"/>
                <a:ea typeface="ＭＳ Ｐゴシック" charset="0"/>
                <a:cs typeface="ＭＳ Ｐゴシック" charset="0"/>
              </a:rPr>
              <a:t>Checklists may be scored (yes: +1,   no: -1)</a:t>
            </a:r>
            <a:endParaRPr lang="en-US" dirty="0">
              <a:latin typeface="Times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473200"/>
            <a:ext cx="7048500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724400"/>
            <a:ext cx="1446213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746125" y="6170613"/>
            <a:ext cx="57705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en-US" sz="1600"/>
              <a:t>Gredler, M. (1999). Classroom Assessment and Learning.  Longman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2474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752600" y="4343400"/>
            <a:ext cx="5638800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88900" dist="76200" dir="2700000">
              <a:srgbClr val="000000">
                <a:alpha val="43000"/>
              </a:srgbClr>
            </a:outerShdw>
          </a:effec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en-US" u="sng" dirty="0"/>
              <a:t>Item			Present		Absent</a:t>
            </a:r>
            <a:endParaRPr lang="en-US" dirty="0"/>
          </a:p>
          <a:p>
            <a:r>
              <a:rPr lang="en-US" sz="2000" dirty="0"/>
              <a:t>Outline of paragraph	   </a:t>
            </a:r>
            <a:r>
              <a:rPr lang="en-US" sz="2000" dirty="0" smtClean="0"/>
              <a:t>	____</a:t>
            </a:r>
            <a:r>
              <a:rPr lang="en-US" sz="2000" dirty="0"/>
              <a:t>		   ____</a:t>
            </a:r>
          </a:p>
          <a:p>
            <a:r>
              <a:rPr lang="en-US" sz="2000" dirty="0"/>
              <a:t>Topic Sentence		   </a:t>
            </a:r>
            <a:r>
              <a:rPr lang="en-US" sz="2000" dirty="0" smtClean="0"/>
              <a:t>	____</a:t>
            </a:r>
            <a:r>
              <a:rPr lang="en-US" sz="2000" dirty="0"/>
              <a:t>		   ____</a:t>
            </a:r>
          </a:p>
          <a:p>
            <a:r>
              <a:rPr lang="en-US" sz="2000" dirty="0"/>
              <a:t>Paragraph single topic	  	</a:t>
            </a:r>
            <a:r>
              <a:rPr lang="en-US" sz="2000" dirty="0" smtClean="0"/>
              <a:t> </a:t>
            </a:r>
            <a:r>
              <a:rPr lang="en-US" sz="2000" dirty="0"/>
              <a:t>____		   ____</a:t>
            </a:r>
          </a:p>
          <a:p>
            <a:r>
              <a:rPr lang="en-US" sz="2000" dirty="0"/>
              <a:t>Content in logical order	</a:t>
            </a:r>
            <a:r>
              <a:rPr lang="en-US" sz="2000" dirty="0" smtClean="0"/>
              <a:t> </a:t>
            </a:r>
            <a:r>
              <a:rPr lang="en-US" sz="2000" dirty="0"/>
              <a:t>____		   ____</a:t>
            </a:r>
          </a:p>
          <a:p>
            <a:r>
              <a:rPr lang="en-US" sz="2000" dirty="0"/>
              <a:t>Conclusion supported	   </a:t>
            </a:r>
            <a:r>
              <a:rPr lang="en-US" sz="2000" dirty="0" smtClean="0"/>
              <a:t>	____</a:t>
            </a:r>
            <a:r>
              <a:rPr lang="en-US" sz="2000" dirty="0"/>
              <a:t>		   ____</a:t>
            </a:r>
          </a:p>
          <a:p>
            <a:endParaRPr lang="en-US" dirty="0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85800" y="2133600"/>
            <a:ext cx="8001000" cy="2057400"/>
          </a:xfrm>
        </p:spPr>
        <p:txBody>
          <a:bodyPr/>
          <a:lstStyle/>
          <a:p>
            <a:r>
              <a:rPr lang="en-US" sz="2800">
                <a:latin typeface="Times" charset="0"/>
                <a:ea typeface="ＭＳ Ｐゴシック" charset="0"/>
                <a:cs typeface="ＭＳ Ｐゴシック" charset="0"/>
              </a:rPr>
              <a:t>Identify your target </a:t>
            </a:r>
            <a:r>
              <a:rPr lang="en-US" sz="2000">
                <a:latin typeface="Times" charset="0"/>
                <a:ea typeface="ＭＳ Ｐゴシック" charset="0"/>
                <a:cs typeface="ＭＳ Ｐゴシック" charset="0"/>
              </a:rPr>
              <a:t>(e.g., effective paragraph construction)</a:t>
            </a:r>
            <a:endParaRPr lang="en-US" sz="2400">
              <a:latin typeface="Times" charset="0"/>
              <a:ea typeface="ＭＳ Ｐゴシック" charset="0"/>
              <a:cs typeface="ＭＳ Ｐゴシック" charset="0"/>
            </a:endParaRPr>
          </a:p>
          <a:p>
            <a:r>
              <a:rPr lang="en-US" sz="2800">
                <a:latin typeface="Times" charset="0"/>
                <a:ea typeface="ＭＳ Ｐゴシック" charset="0"/>
                <a:cs typeface="ＭＳ Ｐゴシック" charset="0"/>
              </a:rPr>
              <a:t>Construct a list of observable component behaviors</a:t>
            </a:r>
          </a:p>
          <a:p>
            <a:r>
              <a:rPr lang="en-US" sz="2800">
                <a:latin typeface="Times" charset="0"/>
                <a:ea typeface="ＭＳ Ｐゴシック" charset="0"/>
                <a:cs typeface="ＭＳ Ｐゴシック" charset="0"/>
              </a:rPr>
              <a:t>Arrange the components in a logical order</a:t>
            </a:r>
          </a:p>
          <a:p>
            <a:r>
              <a:rPr lang="en-US" sz="2800">
                <a:latin typeface="Times" charset="0"/>
                <a:ea typeface="ＭＳ Ｐゴシック" charset="0"/>
                <a:cs typeface="ＭＳ Ｐゴシック" charset="0"/>
              </a:rPr>
              <a:t>Devise a simple </a:t>
            </a:r>
            <a:r>
              <a:rPr lang="en-US" sz="2000">
                <a:latin typeface="Times" charset="0"/>
                <a:ea typeface="ＭＳ Ｐゴシック" charset="0"/>
                <a:cs typeface="ＭＳ Ｐゴシック" charset="0"/>
              </a:rPr>
              <a:t>(e.g., present / absent)</a:t>
            </a:r>
            <a:r>
              <a:rPr lang="en-US" sz="2800">
                <a:latin typeface="Times" charset="0"/>
                <a:ea typeface="ＭＳ Ｐゴシック" charset="0"/>
                <a:cs typeface="ＭＳ Ｐゴシック" charset="0"/>
              </a:rPr>
              <a:t> marking system</a:t>
            </a:r>
            <a:endParaRPr lang="en-US">
              <a:latin typeface="Times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>
                <a:latin typeface="Times" charset="0"/>
                <a:ea typeface="ＭＳ Ｐゴシック" charset="0"/>
                <a:cs typeface="ＭＳ Ｐゴシック" charset="0"/>
              </a:rPr>
              <a:t>Checklists</a:t>
            </a: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473200"/>
            <a:ext cx="7048500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49377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" charset="0"/>
                <a:ea typeface="ＭＳ Ｐゴシック" charset="0"/>
                <a:cs typeface="ＭＳ Ｐゴシック" charset="0"/>
              </a:rPr>
              <a:t>Rating Scales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 sz="2800" dirty="0">
                <a:latin typeface="Times" charset="0"/>
                <a:ea typeface="ＭＳ Ｐゴシック" charset="0"/>
                <a:cs typeface="ＭＳ Ｐゴシック" charset="0"/>
              </a:rPr>
              <a:t>“</a:t>
            </a:r>
            <a:r>
              <a:rPr lang="en-US" sz="2800" dirty="0">
                <a:latin typeface="Times" charset="0"/>
                <a:ea typeface="ＭＳ Ｐゴシック" charset="0"/>
                <a:cs typeface="ＭＳ Ｐゴシック" charset="0"/>
              </a:rPr>
              <a:t>Rating scales are used when characteristics or dimensions of performance or product can be identified and exist to a greater or lesser degree.</a:t>
            </a:r>
            <a:r>
              <a:rPr lang="ja-JP" altLang="en-US" dirty="0">
                <a:latin typeface="Times" charset="0"/>
                <a:ea typeface="ＭＳ Ｐゴシック" charset="0"/>
                <a:cs typeface="ＭＳ Ｐゴシック" charset="0"/>
              </a:rPr>
              <a:t>”</a:t>
            </a:r>
            <a:endParaRPr lang="en-US" dirty="0">
              <a:latin typeface="Times" charset="0"/>
              <a:ea typeface="ＭＳ Ｐゴシック" charset="0"/>
              <a:cs typeface="ＭＳ Ｐゴシック" charset="0"/>
            </a:endParaRPr>
          </a:p>
          <a:p>
            <a:r>
              <a:rPr lang="en-US" sz="2800" dirty="0">
                <a:latin typeface="Times" charset="0"/>
                <a:ea typeface="ＭＳ Ｐゴシック" charset="0"/>
                <a:cs typeface="ＭＳ Ｐゴシック" charset="0"/>
              </a:rPr>
              <a:t>Include only those behaviors that you will </a:t>
            </a:r>
            <a:r>
              <a:rPr lang="en-US" sz="2800" dirty="0" smtClean="0">
                <a:latin typeface="Times" charset="0"/>
                <a:ea typeface="ＭＳ Ｐゴシック" charset="0"/>
                <a:cs typeface="ＭＳ Ｐゴシック" charset="0"/>
              </a:rPr>
              <a:t>teach</a:t>
            </a:r>
            <a:r>
              <a:rPr lang="en-US" dirty="0">
                <a:latin typeface="Times" charset="0"/>
                <a:ea typeface="ＭＳ Ｐゴシック" charset="0"/>
                <a:cs typeface="ＭＳ Ｐゴシック" charset="0"/>
              </a:rPr>
              <a:t>;</a:t>
            </a:r>
          </a:p>
          <a:p>
            <a:r>
              <a:rPr lang="en-US" sz="2800" dirty="0">
                <a:latin typeface="Times" charset="0"/>
                <a:ea typeface="ＭＳ Ｐゴシック" charset="0"/>
                <a:cs typeface="ＭＳ Ｐゴシック" charset="0"/>
              </a:rPr>
              <a:t>Limit each item to a single dimension of the performance or </a:t>
            </a:r>
            <a:r>
              <a:rPr lang="en-US" sz="2800" dirty="0" smtClean="0">
                <a:latin typeface="Times" charset="0"/>
                <a:ea typeface="ＭＳ Ｐゴシック" charset="0"/>
                <a:cs typeface="ＭＳ Ｐゴシック" charset="0"/>
              </a:rPr>
              <a:t>product;</a:t>
            </a:r>
            <a:endParaRPr lang="en-US" dirty="0">
              <a:latin typeface="Times" charset="0"/>
              <a:ea typeface="ＭＳ Ｐゴシック" charset="0"/>
              <a:cs typeface="ＭＳ Ｐゴシック" charset="0"/>
            </a:endParaRPr>
          </a:p>
          <a:p>
            <a:r>
              <a:rPr lang="en-US" sz="2800" dirty="0">
                <a:latin typeface="Times" charset="0"/>
                <a:ea typeface="ＭＳ Ｐゴシック" charset="0"/>
                <a:cs typeface="ＭＳ Ｐゴシック" charset="0"/>
              </a:rPr>
              <a:t>Avoid judgmental </a:t>
            </a:r>
            <a:r>
              <a:rPr lang="en-US" sz="2800" dirty="0" smtClean="0">
                <a:latin typeface="Times" charset="0"/>
                <a:ea typeface="ＭＳ Ｐゴシック" charset="0"/>
                <a:cs typeface="ＭＳ Ｐゴシック" charset="0"/>
              </a:rPr>
              <a:t>terms.</a:t>
            </a:r>
            <a:endParaRPr lang="en-US" sz="2800" dirty="0">
              <a:latin typeface="Times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392238"/>
            <a:ext cx="7048500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441325" y="6308725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endParaRPr lang="en-US"/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746125" y="6170613"/>
            <a:ext cx="6781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en-US" sz="1600"/>
              <a:t>Gredler, M. (1999). Classroom Assessment and Learning.  New York: Longman.</a:t>
            </a:r>
            <a:endParaRPr lang="en-US"/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762000" y="6400800"/>
            <a:ext cx="70405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en-US" sz="1600"/>
              <a:t>Chase, C. (1999).  Contemporary Assessment for Educators.</a:t>
            </a:r>
            <a:r>
              <a:rPr lang="en-US"/>
              <a:t>  </a:t>
            </a:r>
            <a:r>
              <a:rPr lang="en-US" sz="1600"/>
              <a:t>New York: Longman.</a:t>
            </a:r>
          </a:p>
        </p:txBody>
      </p:sp>
      <p:pic>
        <p:nvPicPr>
          <p:cNvPr id="1946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8768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54459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>
                <a:latin typeface="Times" charset="0"/>
                <a:ea typeface="ＭＳ Ｐゴシック" charset="0"/>
                <a:cs typeface="ＭＳ Ｐゴシック" charset="0"/>
              </a:rPr>
              <a:t>Rating scales for </a:t>
            </a:r>
            <a:br>
              <a:rPr lang="en-US">
                <a:latin typeface="Times" charset="0"/>
                <a:ea typeface="ＭＳ Ｐゴシック" charset="0"/>
                <a:cs typeface="ＭＳ Ｐゴシック" charset="0"/>
              </a:rPr>
            </a:br>
            <a:r>
              <a:rPr lang="en-US">
                <a:latin typeface="Times" charset="0"/>
                <a:ea typeface="ＭＳ Ｐゴシック" charset="0"/>
                <a:cs typeface="ＭＳ Ｐゴシック" charset="0"/>
              </a:rPr>
              <a:t>essays of literary criticism </a:t>
            </a:r>
          </a:p>
        </p:txBody>
      </p:sp>
      <p:sp>
        <p:nvSpPr>
          <p:cNvPr id="20483" name="Line 4"/>
          <p:cNvSpPr>
            <a:spLocks noChangeShapeType="1"/>
          </p:cNvSpPr>
          <p:nvPr/>
        </p:nvSpPr>
        <p:spPr bwMode="auto">
          <a:xfrm>
            <a:off x="1371600" y="3124200"/>
            <a:ext cx="6172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484" name="Line 5"/>
          <p:cNvSpPr>
            <a:spLocks noChangeShapeType="1"/>
          </p:cNvSpPr>
          <p:nvPr/>
        </p:nvSpPr>
        <p:spPr bwMode="auto">
          <a:xfrm>
            <a:off x="1752600" y="29718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485" name="Line 6"/>
          <p:cNvSpPr>
            <a:spLocks noChangeShapeType="1"/>
          </p:cNvSpPr>
          <p:nvPr/>
        </p:nvSpPr>
        <p:spPr bwMode="auto">
          <a:xfrm>
            <a:off x="2971800" y="29718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486" name="Line 7"/>
          <p:cNvSpPr>
            <a:spLocks noChangeShapeType="1"/>
          </p:cNvSpPr>
          <p:nvPr/>
        </p:nvSpPr>
        <p:spPr bwMode="auto">
          <a:xfrm>
            <a:off x="4038600" y="29718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487" name="Line 8"/>
          <p:cNvSpPr>
            <a:spLocks noChangeShapeType="1"/>
          </p:cNvSpPr>
          <p:nvPr/>
        </p:nvSpPr>
        <p:spPr bwMode="auto">
          <a:xfrm>
            <a:off x="5029200" y="29718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488" name="Line 9"/>
          <p:cNvSpPr>
            <a:spLocks noChangeShapeType="1"/>
          </p:cNvSpPr>
          <p:nvPr/>
        </p:nvSpPr>
        <p:spPr bwMode="auto">
          <a:xfrm>
            <a:off x="6172200" y="29718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489" name="Line 10"/>
          <p:cNvSpPr>
            <a:spLocks noChangeShapeType="1"/>
          </p:cNvSpPr>
          <p:nvPr/>
        </p:nvSpPr>
        <p:spPr bwMode="auto">
          <a:xfrm>
            <a:off x="7239000" y="29718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490" name="Text Box 11"/>
          <p:cNvSpPr txBox="1">
            <a:spLocks noChangeArrowheads="1"/>
          </p:cNvSpPr>
          <p:nvPr/>
        </p:nvSpPr>
        <p:spPr bwMode="auto">
          <a:xfrm>
            <a:off x="1524000" y="3276600"/>
            <a:ext cx="6248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en-US"/>
              <a:t> 5	     4	       3	        2	           1            0</a:t>
            </a:r>
          </a:p>
        </p:txBody>
      </p:sp>
      <p:sp>
        <p:nvSpPr>
          <p:cNvPr id="20491" name="Text Box 22"/>
          <p:cNvSpPr txBox="1">
            <a:spLocks noChangeArrowheads="1"/>
          </p:cNvSpPr>
          <p:nvPr/>
        </p:nvSpPr>
        <p:spPr bwMode="auto">
          <a:xfrm>
            <a:off x="1066800" y="3581400"/>
            <a:ext cx="6629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en-US" sz="1400"/>
              <a:t>     Exceptional      	                Adequate          	      	Limited                   huh?</a:t>
            </a:r>
          </a:p>
          <a:p>
            <a:r>
              <a:rPr lang="en-US" sz="1400"/>
              <a:t>     Achievement    	                Achievement           	Evidence</a:t>
            </a:r>
          </a:p>
        </p:txBody>
      </p:sp>
      <p:sp>
        <p:nvSpPr>
          <p:cNvPr id="20492" name="Line 24"/>
          <p:cNvSpPr>
            <a:spLocks noChangeShapeType="1"/>
          </p:cNvSpPr>
          <p:nvPr/>
        </p:nvSpPr>
        <p:spPr bwMode="auto">
          <a:xfrm>
            <a:off x="1524000" y="5410200"/>
            <a:ext cx="6172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493" name="Line 25"/>
          <p:cNvSpPr>
            <a:spLocks noChangeShapeType="1"/>
          </p:cNvSpPr>
          <p:nvPr/>
        </p:nvSpPr>
        <p:spPr bwMode="auto">
          <a:xfrm>
            <a:off x="1905000" y="52578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494" name="Line 26"/>
          <p:cNvSpPr>
            <a:spLocks noChangeShapeType="1"/>
          </p:cNvSpPr>
          <p:nvPr/>
        </p:nvSpPr>
        <p:spPr bwMode="auto">
          <a:xfrm>
            <a:off x="3124200" y="52578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495" name="Line 27"/>
          <p:cNvSpPr>
            <a:spLocks noChangeShapeType="1"/>
          </p:cNvSpPr>
          <p:nvPr/>
        </p:nvSpPr>
        <p:spPr bwMode="auto">
          <a:xfrm>
            <a:off x="4191000" y="52578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496" name="Line 28"/>
          <p:cNvSpPr>
            <a:spLocks noChangeShapeType="1"/>
          </p:cNvSpPr>
          <p:nvPr/>
        </p:nvSpPr>
        <p:spPr bwMode="auto">
          <a:xfrm>
            <a:off x="5181600" y="52578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497" name="Line 29"/>
          <p:cNvSpPr>
            <a:spLocks noChangeShapeType="1"/>
          </p:cNvSpPr>
          <p:nvPr/>
        </p:nvSpPr>
        <p:spPr bwMode="auto">
          <a:xfrm>
            <a:off x="6324600" y="52578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498" name="Line 30"/>
          <p:cNvSpPr>
            <a:spLocks noChangeShapeType="1"/>
          </p:cNvSpPr>
          <p:nvPr/>
        </p:nvSpPr>
        <p:spPr bwMode="auto">
          <a:xfrm>
            <a:off x="7391400" y="52578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499" name="Text Box 31"/>
          <p:cNvSpPr txBox="1">
            <a:spLocks noChangeArrowheads="1"/>
          </p:cNvSpPr>
          <p:nvPr/>
        </p:nvSpPr>
        <p:spPr bwMode="auto">
          <a:xfrm>
            <a:off x="1676400" y="5638800"/>
            <a:ext cx="6248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en-US"/>
              <a:t> 5	     4	       3	        2	           1            0</a:t>
            </a:r>
          </a:p>
        </p:txBody>
      </p:sp>
      <p:sp>
        <p:nvSpPr>
          <p:cNvPr id="20500" name="Text Box 32"/>
          <p:cNvSpPr txBox="1">
            <a:spLocks noChangeArrowheads="1"/>
          </p:cNvSpPr>
          <p:nvPr/>
        </p:nvSpPr>
        <p:spPr bwMode="auto">
          <a:xfrm>
            <a:off x="1219200" y="5943600"/>
            <a:ext cx="6629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en-US" sz="1400"/>
              <a:t>     Exceptional      	                Adequate          	      	Limited                   huh?</a:t>
            </a:r>
          </a:p>
          <a:p>
            <a:r>
              <a:rPr lang="en-US" sz="1400"/>
              <a:t>     Achievement    	                Achievement     	Evidence</a:t>
            </a:r>
          </a:p>
        </p:txBody>
      </p:sp>
      <p:sp>
        <p:nvSpPr>
          <p:cNvPr id="20501" name="Text Box 33"/>
          <p:cNvSpPr txBox="1">
            <a:spLocks noChangeArrowheads="1"/>
          </p:cNvSpPr>
          <p:nvPr/>
        </p:nvSpPr>
        <p:spPr bwMode="auto">
          <a:xfrm>
            <a:off x="898525" y="2193925"/>
            <a:ext cx="76247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en-US"/>
              <a:t>Gives reasons and specific evidence to support  the argument</a:t>
            </a:r>
          </a:p>
        </p:txBody>
      </p:sp>
      <p:sp>
        <p:nvSpPr>
          <p:cNvPr id="20502" name="Text Box 34"/>
          <p:cNvSpPr txBox="1">
            <a:spLocks noChangeArrowheads="1"/>
          </p:cNvSpPr>
          <p:nvPr/>
        </p:nvSpPr>
        <p:spPr bwMode="auto">
          <a:xfrm>
            <a:off x="974725" y="4632325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endParaRPr lang="en-US"/>
          </a:p>
        </p:txBody>
      </p:sp>
      <p:pic>
        <p:nvPicPr>
          <p:cNvPr id="20503" name="Picture 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676400"/>
            <a:ext cx="7048500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04" name="Text Box 36"/>
          <p:cNvSpPr txBox="1">
            <a:spLocks noChangeArrowheads="1"/>
          </p:cNvSpPr>
          <p:nvPr/>
        </p:nvSpPr>
        <p:spPr bwMode="auto">
          <a:xfrm>
            <a:off x="1524000" y="4724400"/>
            <a:ext cx="634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en-US"/>
              <a:t>Identifies and discusses alternatives points of view</a:t>
            </a:r>
          </a:p>
        </p:txBody>
      </p:sp>
    </p:spTree>
    <p:extLst>
      <p:ext uri="{BB962C8B-B14F-4D97-AF65-F5344CB8AC3E}">
        <p14:creationId xmlns:p14="http://schemas.microsoft.com/office/powerpoint/2010/main" val="7994073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" charset="0"/>
                <a:ea typeface="ＭＳ Ｐゴシック" charset="0"/>
                <a:cs typeface="ＭＳ Ｐゴシック" charset="0"/>
              </a:rPr>
              <a:t>Rubrics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304800" y="1981200"/>
            <a:ext cx="8382000" cy="4114800"/>
          </a:xfrm>
        </p:spPr>
        <p:txBody>
          <a:bodyPr/>
          <a:lstStyle/>
          <a:p>
            <a:r>
              <a:rPr lang="en-US" sz="2800">
                <a:latin typeface="Times" charset="0"/>
                <a:ea typeface="ＭＳ Ｐゴシック" charset="0"/>
                <a:cs typeface="ＭＳ Ｐゴシック" charset="0"/>
              </a:rPr>
              <a:t>A rubric is simply </a:t>
            </a:r>
            <a:r>
              <a:rPr lang="ja-JP" altLang="en-US" sz="2800">
                <a:latin typeface="Times" charset="0"/>
                <a:ea typeface="ＭＳ Ｐゴシック" charset="0"/>
                <a:cs typeface="ＭＳ Ｐゴシック" charset="0"/>
              </a:rPr>
              <a:t>“</a:t>
            </a:r>
            <a:r>
              <a:rPr lang="en-US" sz="2800">
                <a:latin typeface="Times" charset="0"/>
                <a:ea typeface="ＭＳ Ｐゴシック" charset="0"/>
                <a:cs typeface="ＭＳ Ｐゴシック" charset="0"/>
              </a:rPr>
              <a:t>a hierarchy of standards used to score students</a:t>
            </a:r>
            <a:r>
              <a:rPr lang="ja-JP" altLang="en-US" sz="2800">
                <a:latin typeface="Times" charset="0"/>
                <a:ea typeface="ＭＳ Ｐゴシック" charset="0"/>
                <a:cs typeface="ＭＳ Ｐゴシック" charset="0"/>
              </a:rPr>
              <a:t>’</a:t>
            </a:r>
            <a:r>
              <a:rPr lang="en-US" sz="2800">
                <a:latin typeface="Times" charset="0"/>
                <a:ea typeface="ＭＳ Ｐゴシック" charset="0"/>
                <a:cs typeface="ＭＳ Ｐゴシック" charset="0"/>
              </a:rPr>
              <a:t> work.*</a:t>
            </a:r>
            <a:r>
              <a:rPr lang="ja-JP" altLang="en-US" sz="2800">
                <a:latin typeface="Times" charset="0"/>
                <a:ea typeface="ＭＳ Ｐゴシック" charset="0"/>
                <a:cs typeface="ＭＳ Ｐゴシック" charset="0"/>
              </a:rPr>
              <a:t>”</a:t>
            </a:r>
            <a:endParaRPr lang="en-US" sz="2800">
              <a:latin typeface="Times" charset="0"/>
              <a:ea typeface="ＭＳ Ｐゴシック" charset="0"/>
              <a:cs typeface="ＭＳ Ｐゴシック" charset="0"/>
            </a:endParaRPr>
          </a:p>
          <a:p>
            <a:r>
              <a:rPr lang="en-US" sz="2800">
                <a:latin typeface="Times" charset="0"/>
                <a:ea typeface="ＭＳ Ｐゴシック" charset="0"/>
                <a:cs typeface="ＭＳ Ｐゴシック" charset="0"/>
              </a:rPr>
              <a:t>Rubrics generally have 3 - 6 levels of achievement.</a:t>
            </a:r>
          </a:p>
          <a:p>
            <a:r>
              <a:rPr lang="en-US" sz="2800">
                <a:latin typeface="Times" charset="0"/>
                <a:ea typeface="ＭＳ Ｐゴシック" charset="0"/>
                <a:cs typeface="ＭＳ Ｐゴシック" charset="0"/>
              </a:rPr>
              <a:t>Rubrics can be </a:t>
            </a:r>
            <a:r>
              <a:rPr lang="en-US" sz="2800" u="sng">
                <a:latin typeface="Times" charset="0"/>
                <a:ea typeface="ＭＳ Ｐゴシック" charset="0"/>
                <a:cs typeface="ＭＳ Ｐゴシック" charset="0"/>
              </a:rPr>
              <a:t>holistic</a:t>
            </a:r>
            <a:r>
              <a:rPr lang="en-US" sz="2800">
                <a:latin typeface="Times" charset="0"/>
                <a:ea typeface="ＭＳ Ｐゴシック" charset="0"/>
                <a:cs typeface="ＭＳ Ｐゴシック" charset="0"/>
              </a:rPr>
              <a:t> or </a:t>
            </a:r>
            <a:r>
              <a:rPr lang="en-US" sz="2800" u="sng">
                <a:latin typeface="Times" charset="0"/>
                <a:ea typeface="ＭＳ Ｐゴシック" charset="0"/>
                <a:cs typeface="ＭＳ Ｐゴシック" charset="0"/>
              </a:rPr>
              <a:t>analytic</a:t>
            </a:r>
            <a:r>
              <a:rPr lang="en-US" sz="2800">
                <a:latin typeface="Times" charset="0"/>
                <a:ea typeface="ＭＳ Ｐゴシック" charset="0"/>
                <a:cs typeface="ＭＳ Ｐゴシック" charset="0"/>
              </a:rPr>
              <a:t>, </a:t>
            </a:r>
            <a:r>
              <a:rPr lang="en-US" sz="2800" u="sng">
                <a:latin typeface="Times" charset="0"/>
                <a:ea typeface="ＭＳ Ｐゴシック" charset="0"/>
                <a:cs typeface="ＭＳ Ｐゴシック" charset="0"/>
              </a:rPr>
              <a:t>general </a:t>
            </a:r>
            <a:r>
              <a:rPr lang="en-US" sz="2800">
                <a:latin typeface="Times" charset="0"/>
                <a:ea typeface="ＭＳ Ｐゴシック" charset="0"/>
                <a:cs typeface="ＭＳ Ｐゴシック" charset="0"/>
              </a:rPr>
              <a:t>or </a:t>
            </a:r>
            <a:r>
              <a:rPr lang="en-US" sz="2800" u="sng">
                <a:latin typeface="Times" charset="0"/>
                <a:ea typeface="ＭＳ Ｐゴシック" charset="0"/>
                <a:cs typeface="ＭＳ Ｐゴシック" charset="0"/>
              </a:rPr>
              <a:t>specific</a:t>
            </a:r>
            <a:r>
              <a:rPr lang="en-US" sz="2800">
                <a:latin typeface="Times" charset="0"/>
                <a:ea typeface="ＭＳ Ｐゴシック" charset="0"/>
                <a:cs typeface="ＭＳ Ｐゴシック" charset="0"/>
              </a:rPr>
              <a:t>.</a:t>
            </a:r>
          </a:p>
          <a:p>
            <a:pPr lvl="1"/>
            <a:r>
              <a:rPr lang="en-US" sz="2000">
                <a:latin typeface="Times" charset="0"/>
                <a:ea typeface="ＭＳ Ｐゴシック" charset="0"/>
              </a:rPr>
              <a:t>Holistic: describes the qualities of the performance as a whole.  One score stands for a constellation of descriptors.</a:t>
            </a:r>
          </a:p>
          <a:p>
            <a:pPr lvl="1"/>
            <a:r>
              <a:rPr lang="en-US" sz="2000">
                <a:latin typeface="Times" charset="0"/>
                <a:ea typeface="ＭＳ Ｐゴシック" charset="0"/>
              </a:rPr>
              <a:t>Analytic: assigns separate scores to the task</a:t>
            </a:r>
            <a:r>
              <a:rPr lang="ja-JP" altLang="en-US" sz="2000">
                <a:latin typeface="Times" charset="0"/>
                <a:ea typeface="ＭＳ Ｐゴシック" charset="0"/>
              </a:rPr>
              <a:t>’</a:t>
            </a:r>
            <a:r>
              <a:rPr lang="en-US" sz="2000">
                <a:latin typeface="Times" charset="0"/>
                <a:ea typeface="ＭＳ Ｐゴシック" charset="0"/>
              </a:rPr>
              <a:t>s essential traits.</a:t>
            </a:r>
          </a:p>
          <a:p>
            <a:pPr lvl="1"/>
            <a:r>
              <a:rPr lang="en-US" sz="2000">
                <a:latin typeface="Times" charset="0"/>
                <a:ea typeface="ＭＳ Ｐゴシック" charset="0"/>
              </a:rPr>
              <a:t>General: one rubric applies to various instances of the phenomenon.  </a:t>
            </a:r>
          </a:p>
          <a:p>
            <a:pPr lvl="1"/>
            <a:r>
              <a:rPr lang="en-US" sz="2000">
                <a:latin typeface="Times" charset="0"/>
                <a:ea typeface="ＭＳ Ｐゴシック" charset="0"/>
              </a:rPr>
              <a:t>Specific: the rubric applies to one specific task      </a:t>
            </a:r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676400"/>
            <a:ext cx="7048500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Text Box 6"/>
          <p:cNvSpPr txBox="1">
            <a:spLocks noChangeArrowheads="1"/>
          </p:cNvSpPr>
          <p:nvPr/>
        </p:nvSpPr>
        <p:spPr bwMode="auto">
          <a:xfrm>
            <a:off x="746125" y="6170613"/>
            <a:ext cx="68453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en-US" sz="1600"/>
              <a:t>*Bush &amp; Leinwand. (2000). </a:t>
            </a:r>
            <a:r>
              <a:rPr lang="ja-JP" altLang="en-US" sz="1600"/>
              <a:t>“</a:t>
            </a:r>
            <a:r>
              <a:rPr lang="en-US" sz="1600"/>
              <a:t>Mathematics Assessment:…</a:t>
            </a:r>
            <a:r>
              <a:rPr lang="ja-JP" altLang="en-US" sz="1600"/>
              <a:t>”</a:t>
            </a:r>
            <a:r>
              <a:rPr lang="en-US" sz="1600"/>
              <a:t> Reston, VA.  NCTM.</a:t>
            </a:r>
            <a:endParaRPr lang="en-US"/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381000" y="6519863"/>
            <a:ext cx="84169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en-US" sz="1600"/>
              <a:t>McGatha &amp; Darcy. (2010). </a:t>
            </a:r>
            <a:r>
              <a:rPr lang="ja-JP" altLang="en-US" sz="1600"/>
              <a:t>“</a:t>
            </a:r>
            <a:r>
              <a:rPr lang="en-US" sz="1600"/>
              <a:t>Rubrics at Play.</a:t>
            </a:r>
            <a:r>
              <a:rPr lang="ja-JP" altLang="en-US" sz="1600"/>
              <a:t>”</a:t>
            </a:r>
            <a:r>
              <a:rPr lang="en-US" sz="1600"/>
              <a:t> Teaching Mathematics in the Middle School. v. 15 n.6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6304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838200"/>
            <a:ext cx="77724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n-US" dirty="0">
                <a:latin typeface="+mn-lt"/>
                <a:ea typeface="ＭＳ Ｐゴシック" pitchFamily="19" charset="-128"/>
                <a:cs typeface="ＭＳ Ｐゴシック" pitchFamily="19" charset="-128"/>
              </a:rPr>
              <a:t>What have been </a:t>
            </a:r>
            <a:r>
              <a:rPr lang="en-US" dirty="0" smtClean="0">
                <a:latin typeface="+mn-lt"/>
                <a:ea typeface="ＭＳ Ｐゴシック" pitchFamily="19" charset="-128"/>
                <a:cs typeface="ＭＳ Ｐゴシック" pitchFamily="19" charset="-128"/>
              </a:rPr>
              <a:t>your </a:t>
            </a:r>
            <a:r>
              <a:rPr lang="en-US" dirty="0">
                <a:latin typeface="+mn-lt"/>
                <a:ea typeface="ＭＳ Ｐゴシック" pitchFamily="19" charset="-128"/>
                <a:cs typeface="ＭＳ Ｐゴシック" pitchFamily="19" charset="-128"/>
              </a:rPr>
              <a:t>experiences with </a:t>
            </a:r>
            <a:r>
              <a:rPr lang="en-US" dirty="0" smtClean="0">
                <a:latin typeface="+mn-lt"/>
                <a:ea typeface="ＭＳ Ｐゴシック" pitchFamily="19" charset="-128"/>
                <a:cs typeface="ＭＳ Ｐゴシック" pitchFamily="19" charset="-128"/>
              </a:rPr>
              <a:t>assessment?</a:t>
            </a:r>
            <a:endParaRPr lang="en-US" dirty="0">
              <a:latin typeface="+mn-lt"/>
              <a:ea typeface="ＭＳ Ｐゴシック" pitchFamily="19" charset="-128"/>
              <a:cs typeface="ＭＳ Ｐゴシック" pitchFamily="19" charset="-128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048000"/>
            <a:ext cx="6400800" cy="2133600"/>
          </a:xfrm>
        </p:spPr>
        <p:txBody>
          <a:bodyPr/>
          <a:lstStyle/>
          <a:p>
            <a:pPr eaLnBrk="1" hangingPunct="1"/>
            <a:r>
              <a:rPr lang="en-US" sz="4400" dirty="0">
                <a:solidFill>
                  <a:schemeClr val="tx1"/>
                </a:solidFill>
                <a:ea typeface="ＭＳ Ｐゴシック" pitchFamily="19" charset="-128"/>
                <a:cs typeface="ＭＳ Ｐゴシック" pitchFamily="19" charset="-128"/>
              </a:rPr>
              <a:t>What have been the purposes of assessment in your school career?</a:t>
            </a:r>
            <a:r>
              <a:rPr lang="en-US" dirty="0">
                <a:solidFill>
                  <a:schemeClr val="tx1"/>
                </a:solidFill>
                <a:ea typeface="ＭＳ Ｐゴシック" pitchFamily="19" charset="-128"/>
                <a:cs typeface="ＭＳ Ｐゴシック" pitchFamily="19" charset="-128"/>
              </a:rPr>
              <a:t> </a:t>
            </a: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77200" y="4800600"/>
            <a:ext cx="812800" cy="1917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" charset="0"/>
                <a:ea typeface="ＭＳ Ｐゴシック" charset="0"/>
                <a:cs typeface="ＭＳ Ｐゴシック" charset="0"/>
              </a:rPr>
              <a:t>Rubrics</a:t>
            </a:r>
          </a:p>
        </p:txBody>
      </p:sp>
      <p:pic>
        <p:nvPicPr>
          <p:cNvPr id="2253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676400"/>
            <a:ext cx="7048500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5" descr="Picture 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4"/>
          <a:stretch>
            <a:fillRect/>
          </a:stretch>
        </p:blipFill>
        <p:spPr bwMode="auto">
          <a:xfrm>
            <a:off x="839788" y="1987550"/>
            <a:ext cx="7237412" cy="487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0" y="0"/>
            <a:ext cx="2214468" cy="58477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holistic</a:t>
            </a:r>
          </a:p>
        </p:txBody>
      </p:sp>
    </p:spTree>
    <p:extLst>
      <p:ext uri="{BB962C8B-B14F-4D97-AF65-F5344CB8AC3E}">
        <p14:creationId xmlns:p14="http://schemas.microsoft.com/office/powerpoint/2010/main" val="21936301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" charset="0"/>
                <a:ea typeface="ＭＳ Ｐゴシック" charset="0"/>
                <a:cs typeface="ＭＳ Ｐゴシック" charset="0"/>
              </a:rPr>
              <a:t>Rubrics</a:t>
            </a:r>
          </a:p>
        </p:txBody>
      </p:sp>
      <p:pic>
        <p:nvPicPr>
          <p:cNvPr id="2355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676400"/>
            <a:ext cx="7048500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4" descr="Picture 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775" y="1831975"/>
            <a:ext cx="7286625" cy="502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0" y="0"/>
            <a:ext cx="2335896" cy="58477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Analytic</a:t>
            </a:r>
          </a:p>
        </p:txBody>
      </p:sp>
    </p:spTree>
    <p:extLst>
      <p:ext uri="{BB962C8B-B14F-4D97-AF65-F5344CB8AC3E}">
        <p14:creationId xmlns:p14="http://schemas.microsoft.com/office/powerpoint/2010/main" val="14058295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71600"/>
            <a:ext cx="9144000" cy="5601298"/>
          </a:xfrm>
          <a:prstGeom prst="rect">
            <a:avLst/>
          </a:prstGeom>
        </p:spPr>
      </p:pic>
      <p:pic>
        <p:nvPicPr>
          <p:cNvPr id="4" name="Picture 3" descr="http://t0.gstatic.com/images?q=tbn:ANd9GcSx_Mmg94p2HLec_fVn9W9JbMVpSR9JJMHJN44yiw8DiY4W5rO3e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401"/>
            <a:ext cx="1905000" cy="18796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/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600200" y="152400"/>
            <a:ext cx="7289800" cy="762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Cambria"/>
                <a:ea typeface="ＭＳ 明朝"/>
                <a:cs typeface="Times New Roman"/>
              </a:rPr>
              <a:t/>
            </a:r>
            <a:br>
              <a:rPr lang="en-US" dirty="0" smtClean="0">
                <a:latin typeface="Cambria"/>
                <a:ea typeface="ＭＳ 明朝"/>
                <a:cs typeface="Times New Roman"/>
              </a:rPr>
            </a:br>
            <a:r>
              <a:rPr lang="en-US" dirty="0" smtClean="0">
                <a:latin typeface="+mn-lt"/>
                <a:ea typeface="ＭＳ 明朝"/>
                <a:cs typeface="Times New Roman"/>
              </a:rPr>
              <a:t>Which </a:t>
            </a:r>
            <a:r>
              <a:rPr lang="en-US" dirty="0">
                <a:latin typeface="+mn-lt"/>
                <a:ea typeface="ＭＳ 明朝"/>
                <a:cs typeface="Times New Roman"/>
              </a:rPr>
              <a:t>Ball is the Best Bouncer?</a:t>
            </a:r>
            <a:br>
              <a:rPr lang="en-US" dirty="0">
                <a:latin typeface="+mn-lt"/>
                <a:ea typeface="ＭＳ 明朝"/>
                <a:cs typeface="Times New Roman"/>
              </a:rPr>
            </a:br>
            <a:endParaRPr lang="en-US" dirty="0"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57591" y="1186934"/>
            <a:ext cx="6424409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P</a:t>
            </a:r>
            <a:r>
              <a:rPr lang="en-US" sz="2400" dirty="0" smtClean="0"/>
              <a:t>lan a controlled  experiment, using the materials in the container, that would allow you to answer this question.  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3505200" y="2667000"/>
            <a:ext cx="538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cap="small" dirty="0" smtClean="0">
                <a:solidFill>
                  <a:srgbClr val="FF0000"/>
                </a:solidFill>
              </a:rPr>
              <a:t>Why might I do this with a 5</a:t>
            </a:r>
            <a:r>
              <a:rPr lang="en-US" sz="2400" cap="small" baseline="30000" dirty="0" smtClean="0">
                <a:solidFill>
                  <a:srgbClr val="FF0000"/>
                </a:solidFill>
              </a:rPr>
              <a:t>th</a:t>
            </a:r>
            <a:r>
              <a:rPr lang="en-US" sz="2400" cap="small" dirty="0" smtClean="0">
                <a:solidFill>
                  <a:srgbClr val="FF0000"/>
                </a:solidFill>
              </a:rPr>
              <a:t> grade class?  </a:t>
            </a:r>
            <a:endParaRPr lang="en-US" sz="2400" cap="small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5733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://t0.gstatic.com/images?q=tbn:ANd9GcSx_Mmg94p2HLec_fVn9W9JbMVpSR9JJMHJN44yiw8DiY4W5rO3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401"/>
            <a:ext cx="1905000" cy="18796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/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152400"/>
            <a:ext cx="7289800" cy="762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Cambria"/>
                <a:ea typeface="ＭＳ 明朝"/>
                <a:cs typeface="Times New Roman"/>
              </a:rPr>
              <a:t/>
            </a:r>
            <a:br>
              <a:rPr lang="en-US" dirty="0" smtClean="0">
                <a:latin typeface="Cambria"/>
                <a:ea typeface="ＭＳ 明朝"/>
                <a:cs typeface="Times New Roman"/>
              </a:rPr>
            </a:br>
            <a:r>
              <a:rPr lang="en-US" dirty="0" smtClean="0">
                <a:latin typeface="+mn-lt"/>
                <a:ea typeface="ＭＳ 明朝"/>
                <a:cs typeface="Times New Roman"/>
              </a:rPr>
              <a:t>Which </a:t>
            </a:r>
            <a:r>
              <a:rPr lang="en-US" dirty="0">
                <a:latin typeface="+mn-lt"/>
                <a:ea typeface="ＭＳ 明朝"/>
                <a:cs typeface="Times New Roman"/>
              </a:rPr>
              <a:t>Ball is the Best Bouncer?</a:t>
            </a:r>
            <a:br>
              <a:rPr lang="en-US" dirty="0">
                <a:latin typeface="+mn-lt"/>
                <a:ea typeface="ＭＳ 明朝"/>
                <a:cs typeface="Times New Roman"/>
              </a:rPr>
            </a:b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432800" cy="4572000"/>
          </a:xfrm>
        </p:spPr>
        <p:txBody>
          <a:bodyPr>
            <a:normAutofit fontScale="70000" lnSpcReduction="20000"/>
          </a:bodyPr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ea typeface="ＭＳ 明朝"/>
                <a:cs typeface="Times New Roman"/>
              </a:rPr>
              <a:t>Washington Science Standards for Grades 4-5</a:t>
            </a:r>
          </a:p>
          <a:p>
            <a:pPr marL="400050" lvl="1" indent="457200">
              <a:spcBef>
                <a:spcPts val="0"/>
              </a:spcBef>
            </a:pPr>
            <a:r>
              <a:rPr lang="en-US" sz="3100" dirty="0">
                <a:ea typeface="ＭＳ 明朝"/>
                <a:cs typeface="Times New Roman"/>
              </a:rPr>
              <a:t>EALR 2:  Inquiry </a:t>
            </a:r>
          </a:p>
          <a:p>
            <a:pPr marL="857250" lvl="1" indent="457200">
              <a:spcBef>
                <a:spcPts val="0"/>
              </a:spcBef>
            </a:pPr>
            <a:r>
              <a:rPr lang="en-US" sz="3100" dirty="0">
                <a:ea typeface="ＭＳ 明朝"/>
                <a:cs typeface="Times New Roman"/>
              </a:rPr>
              <a:t>Big Idea: Inquiry (INQ)</a:t>
            </a:r>
          </a:p>
          <a:p>
            <a:pPr marL="1314450" lvl="1" indent="457200">
              <a:spcBef>
                <a:spcPts val="0"/>
              </a:spcBef>
            </a:pPr>
            <a:r>
              <a:rPr lang="en-US" sz="3100" dirty="0">
                <a:ea typeface="ＭＳ 明朝"/>
                <a:cs typeface="Times New Roman"/>
              </a:rPr>
              <a:t>Core Content:  Planning Investigation</a:t>
            </a:r>
          </a:p>
          <a:p>
            <a:pPr marL="1771650" lvl="1" indent="457200">
              <a:spcBef>
                <a:spcPts val="0"/>
              </a:spcBef>
            </a:pPr>
            <a:r>
              <a:rPr lang="en-US" sz="3100" dirty="0">
                <a:ea typeface="ＭＳ 明朝"/>
                <a:cs typeface="Times New Roman"/>
              </a:rPr>
              <a:t>4-5 INQB    Investigate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1100" b="1" dirty="0" smtClean="0">
              <a:ea typeface="ＭＳ 明朝"/>
              <a:cs typeface="Times New Roman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ea typeface="ＭＳ 明朝"/>
                <a:cs typeface="Times New Roman"/>
              </a:rPr>
              <a:t>Content Standard:</a:t>
            </a:r>
            <a:endParaRPr lang="en-US" dirty="0" smtClean="0">
              <a:ea typeface="ＭＳ 明朝"/>
              <a:cs typeface="Times New Roman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>
                <a:ea typeface="ＭＳ 明朝"/>
                <a:cs typeface="Times New Roman"/>
              </a:rPr>
              <a:t>Scientists plan and conduct different kinds of investigations, depending on the questions they are trying to answer. Types of investigations include systematic observations and descriptions, field studies, models, and open-ended explorations as well as controlled experiments.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 smtClean="0">
              <a:ea typeface="ＭＳ 明朝"/>
              <a:cs typeface="Times New Roman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dirty="0" smtClean="0">
                <a:ea typeface="ＭＳ 明朝"/>
                <a:cs typeface="Times New Roman"/>
              </a:rPr>
              <a:t> 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ea typeface="ＭＳ 明朝"/>
                <a:cs typeface="Times New Roman"/>
              </a:rPr>
              <a:t>Performance expectation:</a:t>
            </a:r>
            <a:endParaRPr lang="en-US" dirty="0" smtClean="0">
              <a:ea typeface="ＭＳ 明朝"/>
              <a:cs typeface="Times New Roman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>
                <a:ea typeface="ＭＳ 明朝"/>
                <a:cs typeface="Times New Roman"/>
              </a:rPr>
              <a:t>Work collaboratively with other students to carry out a controlled experiment, selecting appropriate tools and demonstrating safe and careful use of equipment.  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69900" y="6211669"/>
            <a:ext cx="64427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hlinkClick r:id="rId3"/>
              </a:rPr>
              <a:t>http://www.k12.wa.us/Science/pubdocs/WAScienceStandards.pdf</a:t>
            </a:r>
            <a:r>
              <a:rPr lang="en-US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07611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://t0.gstatic.com/images?q=tbn:ANd9GcSx_Mmg94p2HLec_fVn9W9JbMVpSR9JJMHJN44yiw8DiY4W5rO3e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401"/>
            <a:ext cx="1905000" cy="18796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/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198119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dirty="0"/>
              <a:t>Learning </a:t>
            </a:r>
            <a:r>
              <a:rPr lang="en-US" sz="2000" b="1" dirty="0" smtClean="0"/>
              <a:t>Target:</a:t>
            </a:r>
            <a:r>
              <a:rPr lang="en-US" sz="2000" dirty="0"/>
              <a:t> </a:t>
            </a:r>
            <a:r>
              <a:rPr lang="en-US" sz="2000" dirty="0" smtClean="0"/>
              <a:t>Student </a:t>
            </a:r>
            <a:r>
              <a:rPr lang="en-US" sz="2000" dirty="0"/>
              <a:t>will be able to control variables in an experiment or “fair test.”  (Skill/Process)   </a:t>
            </a:r>
            <a:endParaRPr lang="en-US" sz="2000" dirty="0" smtClean="0"/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r>
              <a:rPr lang="en-US" sz="2000" b="1" dirty="0" smtClean="0"/>
              <a:t>Evidence</a:t>
            </a:r>
            <a:r>
              <a:rPr lang="en-US" sz="2000" dirty="0" smtClean="0"/>
              <a:t>: Student </a:t>
            </a:r>
            <a:r>
              <a:rPr lang="en-US" sz="2000" dirty="0"/>
              <a:t>devises </a:t>
            </a:r>
            <a:r>
              <a:rPr lang="en-US" sz="2000" dirty="0" smtClean="0"/>
              <a:t>an </a:t>
            </a:r>
            <a:r>
              <a:rPr lang="en-US" sz="2000" dirty="0"/>
              <a:t>experiment in which one variable is manipulated while all others are held constant.  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b="1" dirty="0" smtClean="0"/>
              <a:t>Assessment</a:t>
            </a:r>
            <a:r>
              <a:rPr lang="en-US" sz="2000" dirty="0"/>
              <a:t>:</a:t>
            </a:r>
            <a:r>
              <a:rPr lang="en-US" sz="2000" dirty="0" smtClean="0"/>
              <a:t> Performance assessment</a:t>
            </a:r>
          </a:p>
          <a:p>
            <a:pPr marL="0" indent="0">
              <a:buNone/>
            </a:pPr>
            <a:r>
              <a:rPr lang="en-US" sz="2000" b="1" dirty="0" smtClean="0"/>
              <a:t>Scoring Guide - Rubric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600200" y="152400"/>
            <a:ext cx="7289800" cy="762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+mn-lt"/>
                <a:ea typeface="ＭＳ 明朝"/>
                <a:cs typeface="Times New Roman"/>
              </a:rPr>
              <a:t/>
            </a:r>
            <a:br>
              <a:rPr lang="en-US" dirty="0" smtClean="0">
                <a:latin typeface="+mn-lt"/>
                <a:ea typeface="ＭＳ 明朝"/>
                <a:cs typeface="Times New Roman"/>
              </a:rPr>
            </a:br>
            <a:r>
              <a:rPr lang="en-US" dirty="0" smtClean="0">
                <a:latin typeface="+mn-lt"/>
                <a:ea typeface="ＭＳ 明朝"/>
                <a:cs typeface="Times New Roman"/>
              </a:rPr>
              <a:t>Which </a:t>
            </a:r>
            <a:r>
              <a:rPr lang="en-US" dirty="0">
                <a:latin typeface="+mn-lt"/>
                <a:ea typeface="ＭＳ 明朝"/>
                <a:cs typeface="Times New Roman"/>
              </a:rPr>
              <a:t>Ball is the Best Bouncer?</a:t>
            </a:r>
            <a:br>
              <a:rPr lang="en-US" dirty="0">
                <a:latin typeface="+mn-lt"/>
                <a:ea typeface="ＭＳ 明朝"/>
                <a:cs typeface="Times New Roman"/>
              </a:rPr>
            </a:br>
            <a:endParaRPr lang="en-US" dirty="0">
              <a:latin typeface="+mn-lt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3499785"/>
              </p:ext>
            </p:extLst>
          </p:nvPr>
        </p:nvGraphicFramePr>
        <p:xfrm>
          <a:off x="685800" y="4038600"/>
          <a:ext cx="7518400" cy="264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Document" r:id="rId4" imgW="5626100" imgH="1981200" progId="Word.Document.12">
                  <p:embed/>
                </p:oleObj>
              </mc:Choice>
              <mc:Fallback>
                <p:oleObj name="Document" r:id="rId4" imgW="5626100" imgH="19812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5800" y="4038600"/>
                        <a:ext cx="7518400" cy="2647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326432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chemeClr val="tx1"/>
                </a:solidFill>
                <a:ea typeface="ＭＳ Ｐゴシック" pitchFamily="19" charset="-128"/>
                <a:cs typeface="ＭＳ Ｐゴシック" pitchFamily="19" charset="-128"/>
              </a:rPr>
              <a:t>Assessment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>
                <a:solidFill>
                  <a:srgbClr val="000000"/>
                </a:solidFill>
                <a:ea typeface="ＭＳ Ｐゴシック" pitchFamily="19" charset="-128"/>
                <a:cs typeface="ＭＳ Ｐゴシック" pitchFamily="19" charset="-128"/>
              </a:rPr>
              <a:t>Marv</a:t>
            </a:r>
          </a:p>
          <a:p>
            <a:pPr eaLnBrk="1" hangingPunct="1"/>
            <a:r>
              <a:rPr lang="en-US" dirty="0">
                <a:solidFill>
                  <a:srgbClr val="000000"/>
                </a:solidFill>
                <a:ea typeface="ＭＳ Ｐゴシック" pitchFamily="19" charset="-128"/>
                <a:cs typeface="ＭＳ Ｐゴシック" pitchFamily="19" charset="-128"/>
              </a:rPr>
              <a:t>Teach, test, and hope for the best….</a:t>
            </a:r>
          </a:p>
          <a:p>
            <a:pPr eaLnBrk="1" hangingPunct="1"/>
            <a:r>
              <a:rPr lang="en-US" dirty="0">
                <a:solidFill>
                  <a:srgbClr val="000000"/>
                </a:solidFill>
                <a:ea typeface="ＭＳ Ｐゴシック" pitchFamily="19" charset="-128"/>
                <a:cs typeface="ＭＳ Ｐゴシック" pitchFamily="19" charset="-128"/>
              </a:rPr>
              <a:t>“It’s not teaching that causes results, it’s adjustments by the learner.” - </a:t>
            </a:r>
            <a:r>
              <a:rPr lang="en-US" sz="2000" dirty="0">
                <a:solidFill>
                  <a:srgbClr val="000000"/>
                </a:solidFill>
                <a:ea typeface="ＭＳ Ｐゴシック" pitchFamily="19" charset="-128"/>
                <a:cs typeface="ＭＳ Ｐゴシック" pitchFamily="19" charset="-128"/>
              </a:rPr>
              <a:t>G. Wiggins</a:t>
            </a:r>
            <a:endParaRPr lang="en-US" dirty="0">
              <a:solidFill>
                <a:srgbClr val="000000"/>
              </a:solidFill>
              <a:ea typeface="ＭＳ Ｐゴシック" pitchFamily="19" charset="-128"/>
              <a:cs typeface="ＭＳ Ｐゴシック" pitchFamily="19" charset="-128"/>
            </a:endParaRPr>
          </a:p>
          <a:p>
            <a:pPr eaLnBrk="1" hangingPunct="1"/>
            <a:r>
              <a:rPr lang="en-US" dirty="0">
                <a:solidFill>
                  <a:srgbClr val="000000"/>
                </a:solidFill>
                <a:ea typeface="ＭＳ Ｐゴシック" pitchFamily="19" charset="-128"/>
                <a:cs typeface="ＭＳ Ｐゴシック" pitchFamily="19" charset="-128"/>
              </a:rPr>
              <a:t>Learners need feedback </a:t>
            </a:r>
          </a:p>
          <a:p>
            <a:pPr eaLnBrk="1" hangingPunct="1">
              <a:buClr>
                <a:schemeClr val="tx1"/>
              </a:buClr>
              <a:buFontTx/>
              <a:buNone/>
            </a:pPr>
            <a:r>
              <a:rPr lang="en-US" dirty="0">
                <a:solidFill>
                  <a:srgbClr val="000000"/>
                </a:solidFill>
                <a:ea typeface="ＭＳ Ｐゴシック" pitchFamily="19" charset="-128"/>
                <a:cs typeface="ＭＳ Ｐゴシック" pitchFamily="19" charset="-128"/>
              </a:rPr>
              <a:t>            </a:t>
            </a:r>
            <a:r>
              <a:rPr lang="en-US" dirty="0" smtClean="0">
                <a:solidFill>
                  <a:srgbClr val="000000"/>
                </a:solidFill>
                <a:ea typeface="ＭＳ Ｐゴシック" pitchFamily="19" charset="-128"/>
                <a:cs typeface="ＭＳ Ｐゴシック" pitchFamily="19" charset="-128"/>
              </a:rPr>
              <a:t>=</a:t>
            </a:r>
            <a:r>
              <a:rPr lang="en-US" dirty="0">
                <a:solidFill>
                  <a:srgbClr val="000000"/>
                </a:solidFill>
                <a:ea typeface="ＭＳ Ｐゴシック" pitchFamily="19" charset="-128"/>
                <a:cs typeface="ＭＳ Ｐゴシック" pitchFamily="19" charset="-128"/>
              </a:rPr>
              <a:t>&gt; Assessment</a:t>
            </a: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762000"/>
            <a:ext cx="152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3400" y="4699000"/>
            <a:ext cx="4446587" cy="1427163"/>
          </a:xfrm>
          <a:prstGeom prst="rect">
            <a:avLst/>
          </a:prstGeom>
          <a:effectLst>
            <a:outerShdw blurRad="59055" dist="45339" dir="2700000" sx="103000" sy="103000" rotWithShape="0">
              <a:srgbClr val="000000">
                <a:alpha val="30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00200" cy="1600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/>
          <a:lstStyle/>
          <a:p>
            <a:r>
              <a:rPr lang="en-US" dirty="0" smtClean="0"/>
              <a:t>My Learning Targets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04800" y="1600200"/>
            <a:ext cx="8610600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US" sz="2400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1. Students will develop their understanding of the role of assessment in the larger processes of curriculum planning and active learning </a:t>
            </a:r>
            <a:r>
              <a:rPr lang="en-US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(ala *</a:t>
            </a:r>
            <a:r>
              <a:rPr lang="en-US" dirty="0" err="1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UbD</a:t>
            </a:r>
            <a:r>
              <a:rPr lang="en-US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)</a:t>
            </a:r>
            <a:r>
              <a:rPr lang="en-US" sz="2400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.  (concept/generalization)  </a:t>
            </a: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US" sz="2400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2. Students will develop their understanding of the learning target categories: fact, concept, skill and disposition </a:t>
            </a:r>
            <a:r>
              <a:rPr lang="en-US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(adopted from *</a:t>
            </a:r>
            <a:r>
              <a:rPr lang="en-US" dirty="0" err="1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Stiggins</a:t>
            </a:r>
            <a:r>
              <a:rPr lang="en-US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). </a:t>
            </a:r>
            <a:r>
              <a:rPr lang="en-US" sz="2400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(</a:t>
            </a:r>
            <a:r>
              <a:rPr lang="en-US" sz="2400" dirty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concept/generalization)  </a:t>
            </a:r>
            <a:endParaRPr lang="en-US" sz="2400" dirty="0" smtClean="0"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US" sz="2400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3. Students will develop their understanding of basic assessment methods (M.C./short answer, essay, performance assessment, personal communication) and scoring guides (e.g. rubrics) (</a:t>
            </a:r>
            <a:r>
              <a:rPr lang="en-US" sz="2400" dirty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concept/generalization)</a:t>
            </a:r>
            <a:r>
              <a:rPr lang="en-US" sz="2400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.  </a:t>
            </a: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US" sz="2400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4. Students will develop their ability to make reasonable associations between types of learning targets and the four basic assessment methods (skill/process). </a:t>
            </a:r>
            <a:endParaRPr lang="en-US" sz="2400" dirty="0"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636137" y="6371272"/>
            <a:ext cx="3420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 </a:t>
            </a:r>
            <a:r>
              <a:rPr lang="en-US" dirty="0" err="1" smtClean="0"/>
              <a:t>UbD</a:t>
            </a:r>
            <a:r>
              <a:rPr lang="en-US" dirty="0" smtClean="0"/>
              <a:t>: “Understanding by Design”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3482845" y="5431797"/>
          <a:ext cx="1600200" cy="14044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2" name="Document" r:id="rId3" imgW="1765300" imgH="1549400" progId="Word.Document.12">
                  <p:link updateAutomatic="1"/>
                </p:oleObj>
              </mc:Choice>
              <mc:Fallback>
                <p:oleObj name="Document" r:id="rId3" imgW="1765300" imgH="1549400" progId="Word.Document.12">
                  <p:link updateAutomatic="1"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82845" y="5431797"/>
                        <a:ext cx="1600200" cy="14044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>
            <a:noAutofit/>
          </a:bodyPr>
          <a:lstStyle/>
          <a:p>
            <a:pPr algn="l"/>
            <a:r>
              <a:rPr lang="en-US" sz="4000" dirty="0" smtClean="0"/>
              <a:t>Backward Design: Assessment in the curriculum planning process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057400"/>
            <a:ext cx="8839200" cy="4068763"/>
          </a:xfrm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/>
          <a:lstStyle/>
          <a:p>
            <a:r>
              <a:rPr lang="en-US" dirty="0" smtClean="0"/>
              <a:t>Know your content!</a:t>
            </a:r>
          </a:p>
          <a:p>
            <a:r>
              <a:rPr lang="en-US" dirty="0" smtClean="0"/>
              <a:t>Develop your learning targets;                             	   </a:t>
            </a:r>
            <a:endParaRPr lang="en-US" dirty="0"/>
          </a:p>
          <a:p>
            <a:r>
              <a:rPr lang="en-US" dirty="0" smtClean="0"/>
              <a:t>Develop </a:t>
            </a:r>
            <a:r>
              <a:rPr lang="en-US" dirty="0" smtClean="0"/>
              <a:t>your assessments;  							</a:t>
            </a:r>
            <a:endParaRPr lang="en-US" sz="2000" dirty="0" smtClean="0"/>
          </a:p>
          <a:p>
            <a:r>
              <a:rPr lang="en-US" dirty="0" smtClean="0"/>
              <a:t>Develop your instructional activities;</a:t>
            </a:r>
          </a:p>
          <a:p>
            <a:r>
              <a:rPr lang="en-US" dirty="0" smtClean="0"/>
              <a:t>Evaluate the quality and equity of the process.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338"/>
            <a:ext cx="8229600" cy="1143000"/>
          </a:xfrm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/>
          <a:lstStyle/>
          <a:p>
            <a:r>
              <a:rPr lang="en-US" dirty="0" smtClean="0"/>
              <a:t>Planning with Assessment in Mind</a:t>
            </a:r>
            <a:endParaRPr lang="en-US" dirty="0"/>
          </a:p>
        </p:txBody>
      </p:sp>
      <p:graphicFrame>
        <p:nvGraphicFramePr>
          <p:cNvPr id="2867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7509399"/>
              </p:ext>
            </p:extLst>
          </p:nvPr>
        </p:nvGraphicFramePr>
        <p:xfrm>
          <a:off x="247650" y="1339850"/>
          <a:ext cx="8648700" cy="290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12" name="Document" r:id="rId3" imgW="8648700" imgH="2908300" progId="Word.Document.12">
                  <p:link updateAutomatic="1"/>
                </p:oleObj>
              </mc:Choice>
              <mc:Fallback>
                <p:oleObj name="Document" r:id="rId3" imgW="8648700" imgH="2908300" progId="Word.Document.12">
                  <p:link updateAutomatic="1"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650" y="1339850"/>
                        <a:ext cx="8648700" cy="290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152400" y="1143000"/>
            <a:ext cx="8610600" cy="1219200"/>
            <a:chOff x="152400" y="1752600"/>
            <a:chExt cx="8610600" cy="1219200"/>
          </a:xfrm>
        </p:grpSpPr>
        <p:sp>
          <p:nvSpPr>
            <p:cNvPr id="7" name="Rectangle 6"/>
            <p:cNvSpPr/>
            <p:nvPr/>
          </p:nvSpPr>
          <p:spPr>
            <a:xfrm>
              <a:off x="152400" y="1752600"/>
              <a:ext cx="8610600" cy="1219200"/>
            </a:xfrm>
            <a:prstGeom prst="rect">
              <a:avLst/>
            </a:prstGeom>
            <a:noFill/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18360000" algn="r" rotWithShape="0">
                <a:srgbClr val="000000">
                  <a:alpha val="43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" name="Straight Arrow Connector 3"/>
            <p:cNvCxnSpPr/>
            <p:nvPr/>
          </p:nvCxnSpPr>
          <p:spPr>
            <a:xfrm>
              <a:off x="2336800" y="2159000"/>
              <a:ext cx="927100" cy="0"/>
            </a:xfrm>
            <a:prstGeom prst="straightConnector1">
              <a:avLst/>
            </a:prstGeom>
            <a:ln>
              <a:solidFill>
                <a:srgbClr val="FFFF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>
              <a:off x="4876800" y="2159000"/>
              <a:ext cx="927100" cy="0"/>
            </a:xfrm>
            <a:prstGeom prst="straightConnector1">
              <a:avLst/>
            </a:prstGeom>
            <a:ln>
              <a:solidFill>
                <a:srgbClr val="FFFF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338"/>
            <a:ext cx="8229600" cy="1143000"/>
          </a:xfrm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/>
          <a:lstStyle/>
          <a:p>
            <a:r>
              <a:rPr lang="en-US" dirty="0" smtClean="0"/>
              <a:t>Planning with Assessment in Mind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22250" y="2209800"/>
            <a:ext cx="889635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u="sng" dirty="0"/>
              <a:t>Examples</a:t>
            </a:r>
          </a:p>
          <a:p>
            <a:r>
              <a:rPr lang="en-US" sz="1400" dirty="0"/>
              <a:t>If </a:t>
            </a:r>
            <a:r>
              <a:rPr lang="en-US" sz="1400" b="1" dirty="0"/>
              <a:t>Target</a:t>
            </a:r>
            <a:r>
              <a:rPr lang="en-US" sz="1400" dirty="0"/>
              <a:t> = facts about WWI     Then </a:t>
            </a:r>
            <a:r>
              <a:rPr lang="en-US" sz="1400" b="1" dirty="0"/>
              <a:t>Evidence</a:t>
            </a:r>
            <a:r>
              <a:rPr lang="en-US" sz="1400" dirty="0"/>
              <a:t> might = recitation of facts    And </a:t>
            </a:r>
            <a:r>
              <a:rPr lang="en-US" sz="1400" b="1" dirty="0"/>
              <a:t>Assessment Method</a:t>
            </a:r>
            <a:r>
              <a:rPr lang="en-US" sz="1400" dirty="0"/>
              <a:t> = selected response</a:t>
            </a:r>
          </a:p>
          <a:p>
            <a:r>
              <a:rPr lang="en-US" sz="1400" dirty="0"/>
              <a:t> </a:t>
            </a:r>
          </a:p>
          <a:p>
            <a:r>
              <a:rPr lang="en-US" sz="1400" dirty="0"/>
              <a:t>If </a:t>
            </a:r>
            <a:r>
              <a:rPr lang="en-US" sz="1400" b="1" dirty="0"/>
              <a:t>Target </a:t>
            </a:r>
            <a:r>
              <a:rPr lang="en-US" sz="1400" dirty="0"/>
              <a:t>= conceptual understanding of the causes of WWI       </a:t>
            </a:r>
            <a:r>
              <a:rPr lang="en-US" sz="1400" dirty="0" smtClean="0"/>
              <a:t>Then </a:t>
            </a:r>
            <a:r>
              <a:rPr lang="en-US" sz="1400" b="1" dirty="0"/>
              <a:t>Evidence</a:t>
            </a:r>
            <a:r>
              <a:rPr lang="en-US" sz="1400" dirty="0"/>
              <a:t> might = an </a:t>
            </a:r>
            <a:r>
              <a:rPr lang="en-US" sz="1400" dirty="0" smtClean="0"/>
              <a:t>effective </a:t>
            </a:r>
            <a:r>
              <a:rPr lang="en-US" sz="1400" dirty="0"/>
              <a:t>essay about how 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>you might </a:t>
            </a:r>
            <a:r>
              <a:rPr lang="en-US" sz="1400" dirty="0"/>
              <a:t>have averted WWI as a time traveler         </a:t>
            </a:r>
            <a:r>
              <a:rPr lang="en-US" sz="1400" dirty="0" smtClean="0"/>
              <a:t>And </a:t>
            </a:r>
            <a:r>
              <a:rPr lang="en-US" sz="1400" b="1" dirty="0"/>
              <a:t>Assessment Method</a:t>
            </a:r>
            <a:r>
              <a:rPr lang="en-US" sz="1400" dirty="0"/>
              <a:t> = essay</a:t>
            </a:r>
          </a:p>
          <a:p>
            <a:r>
              <a:rPr lang="en-US" sz="1400" dirty="0"/>
              <a:t> </a:t>
            </a:r>
          </a:p>
          <a:p>
            <a:r>
              <a:rPr lang="en-US" sz="1400" dirty="0"/>
              <a:t>If </a:t>
            </a:r>
            <a:r>
              <a:rPr lang="en-US" sz="1400" b="1" dirty="0"/>
              <a:t>Target</a:t>
            </a:r>
            <a:r>
              <a:rPr lang="en-US" sz="1400" dirty="0"/>
              <a:t> = Skill / ability to use the concept of "sample space" to solve a probability problem        </a:t>
            </a:r>
            <a:r>
              <a:rPr lang="en-US" sz="1400" dirty="0" smtClean="0"/>
              <a:t>Then </a:t>
            </a:r>
            <a:r>
              <a:rPr lang="en-US" sz="1400" b="1" dirty="0"/>
              <a:t>Evidence </a:t>
            </a:r>
            <a:r>
              <a:rPr lang="en-US" sz="1400" dirty="0"/>
              <a:t>might </a:t>
            </a:r>
            <a:r>
              <a:rPr lang="en-US" sz="1400" b="1" dirty="0"/>
              <a:t>= </a:t>
            </a:r>
            <a:r>
              <a:rPr lang="en-US" sz="1400" b="1" dirty="0" smtClean="0"/>
              <a:t/>
            </a:r>
            <a:br>
              <a:rPr lang="en-US" sz="1400" b="1" dirty="0" smtClean="0"/>
            </a:br>
            <a:r>
              <a:rPr lang="en-US" sz="1400" dirty="0" smtClean="0"/>
              <a:t>your </a:t>
            </a:r>
            <a:r>
              <a:rPr lang="en-US" sz="1400" dirty="0"/>
              <a:t>ability to show how to derive and use a sample space in the Spinners Exercise.      </a:t>
            </a:r>
            <a:r>
              <a:rPr lang="en-US" sz="1400" dirty="0" smtClean="0"/>
              <a:t>And </a:t>
            </a:r>
            <a:r>
              <a:rPr lang="en-US" sz="1400" b="1" dirty="0"/>
              <a:t>Assessment Method</a:t>
            </a:r>
            <a:r>
              <a:rPr lang="en-US" sz="1400" dirty="0"/>
              <a:t> = performance assessment.  </a:t>
            </a:r>
          </a:p>
          <a:p>
            <a:r>
              <a:rPr lang="en-US" sz="1400" dirty="0"/>
              <a:t> </a:t>
            </a:r>
          </a:p>
          <a:p>
            <a:r>
              <a:rPr lang="en-US" sz="1400" dirty="0"/>
              <a:t>If </a:t>
            </a:r>
            <a:r>
              <a:rPr lang="en-US" sz="1400" b="1" dirty="0"/>
              <a:t>Target</a:t>
            </a:r>
            <a:r>
              <a:rPr lang="en-US" sz="1400" dirty="0"/>
              <a:t> = positive disposition regarding 17</a:t>
            </a:r>
            <a:r>
              <a:rPr lang="en-US" sz="1400" baseline="30000" dirty="0"/>
              <a:t>th</a:t>
            </a:r>
            <a:r>
              <a:rPr lang="en-US" sz="1400" dirty="0"/>
              <a:t> C. British Lit.        Then </a:t>
            </a:r>
            <a:r>
              <a:rPr lang="en-US" sz="1400" b="1" dirty="0"/>
              <a:t>Evidence </a:t>
            </a:r>
            <a:r>
              <a:rPr lang="en-US" sz="1400" dirty="0"/>
              <a:t>might = students select this lit. </a:t>
            </a:r>
            <a:r>
              <a:rPr lang="en-US" sz="1400" dirty="0" smtClean="0"/>
              <a:t>for</a:t>
            </a:r>
            <a:br>
              <a:rPr lang="en-US" sz="1400" dirty="0" smtClean="0"/>
            </a:br>
            <a:r>
              <a:rPr lang="en-US" sz="1400" dirty="0" smtClean="0"/>
              <a:t> </a:t>
            </a:r>
            <a:r>
              <a:rPr lang="en-US" sz="1400" dirty="0"/>
              <a:t>pleasure reading.     And </a:t>
            </a:r>
            <a:r>
              <a:rPr lang="en-US" sz="1400" b="1" dirty="0"/>
              <a:t>Assessment</a:t>
            </a:r>
            <a:r>
              <a:rPr lang="en-US" sz="1400" dirty="0"/>
              <a:t> might be personal communication (or selected response / short answer, e.g., a survey)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516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>
            <a:normAutofit fontScale="92500" lnSpcReduction="20000"/>
          </a:bodyPr>
          <a:lstStyle/>
          <a:p>
            <a:r>
              <a:rPr lang="en-US" sz="4400" dirty="0" smtClean="0"/>
              <a:t>Fact 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 that which we know</a:t>
            </a:r>
          </a:p>
          <a:p>
            <a:r>
              <a:rPr lang="en-US" sz="4400" dirty="0" smtClean="0"/>
              <a:t>Concept/Generalization 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t</a:t>
            </a:r>
            <a:r>
              <a:rPr lang="en-US" dirty="0" smtClean="0">
                <a:solidFill>
                  <a:srgbClr val="FF0000"/>
                </a:solidFill>
              </a:rPr>
              <a:t>hat which we understand</a:t>
            </a:r>
          </a:p>
          <a:p>
            <a:r>
              <a:rPr lang="en-US" sz="4400" dirty="0" smtClean="0"/>
              <a:t>Skill/Process</a:t>
            </a:r>
          </a:p>
          <a:p>
            <a:pPr lvl="1"/>
            <a:r>
              <a:rPr lang="en-US" sz="3027" dirty="0">
                <a:solidFill>
                  <a:srgbClr val="FF0000"/>
                </a:solidFill>
              </a:rPr>
              <a:t>t</a:t>
            </a:r>
            <a:r>
              <a:rPr lang="en-US" sz="3027" dirty="0" smtClean="0">
                <a:solidFill>
                  <a:srgbClr val="FF0000"/>
                </a:solidFill>
              </a:rPr>
              <a:t>hat which we can do</a:t>
            </a:r>
          </a:p>
          <a:p>
            <a:r>
              <a:rPr lang="en-US" sz="4400" dirty="0" smtClean="0"/>
              <a:t>Disposition</a:t>
            </a:r>
          </a:p>
          <a:p>
            <a:pPr lvl="1"/>
            <a:r>
              <a:rPr lang="en-US" sz="3294" dirty="0" smtClean="0">
                <a:solidFill>
                  <a:srgbClr val="FF0000"/>
                </a:solidFill>
              </a:rPr>
              <a:t>that which we value, enjoy, appreciate, etc.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/>
          <a:lstStyle/>
          <a:p>
            <a:r>
              <a:rPr lang="en-US" dirty="0" smtClean="0">
                <a:ea typeface="ＭＳ Ｐゴシック" pitchFamily="19" charset="-128"/>
                <a:cs typeface="ＭＳ Ｐゴシック" pitchFamily="19" charset="-128"/>
              </a:rPr>
              <a:t>  </a:t>
            </a:r>
            <a:r>
              <a:rPr lang="en-US" u="sng" dirty="0" smtClean="0">
                <a:ea typeface="ＭＳ Ｐゴシック" pitchFamily="19" charset="-128"/>
                <a:cs typeface="ＭＳ Ｐゴシック" pitchFamily="19" charset="-128"/>
              </a:rPr>
              <a:t>Target </a:t>
            </a:r>
            <a:r>
              <a:rPr lang="en-US" dirty="0" smtClean="0">
                <a:ea typeface="ＭＳ Ｐゴシック" pitchFamily="19" charset="-128"/>
                <a:cs typeface="ＭＳ Ｐゴシック" pitchFamily="19" charset="-128"/>
              </a:rPr>
              <a:t>=&gt; Evidence =&gt; Assessment</a:t>
            </a:r>
          </a:p>
        </p:txBody>
      </p:sp>
      <p:graphicFrame>
        <p:nvGraphicFramePr>
          <p:cNvPr id="17413" name="Object 5"/>
          <p:cNvGraphicFramePr>
            <a:graphicFrameLocks/>
          </p:cNvGraphicFramePr>
          <p:nvPr/>
        </p:nvGraphicFramePr>
        <p:xfrm>
          <a:off x="6858000" y="1981200"/>
          <a:ext cx="1989138" cy="2103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9" name="Microsoft ClipArt Gallery" r:id="rId3" imgW="3467100" imgH="3467100" progId="">
                  <p:embed/>
                </p:oleObj>
              </mc:Choice>
              <mc:Fallback>
                <p:oleObj name="Microsoft ClipArt Gallery" r:id="rId3" imgW="3467100" imgH="3467100" progId="">
                  <p:embed/>
                  <p:pic>
                    <p:nvPicPr>
                      <p:cNvPr id="0" name="Picture 5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0" y="1981200"/>
                        <a:ext cx="1989138" cy="2103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236538" y="274638"/>
            <a:ext cx="8610600" cy="121920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76200" dir="18360000" algn="r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1238</TotalTime>
  <Words>1520</Words>
  <Application>Microsoft Macintosh PowerPoint</Application>
  <PresentationFormat>On-screen Show (4:3)</PresentationFormat>
  <Paragraphs>216</Paragraphs>
  <Slides>34</Slides>
  <Notes>8</Notes>
  <HiddenSlides>0</HiddenSlides>
  <MMClips>0</MMClips>
  <ScaleCrop>false</ScaleCrop>
  <HeadingPairs>
    <vt:vector size="8" baseType="variant">
      <vt:variant>
        <vt:lpstr>Theme</vt:lpstr>
      </vt:variant>
      <vt:variant>
        <vt:i4>1</vt:i4>
      </vt:variant>
      <vt:variant>
        <vt:lpstr>Links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34</vt:i4>
      </vt:variant>
    </vt:vector>
  </HeadingPairs>
  <TitlesOfParts>
    <vt:vector size="39" baseType="lpstr">
      <vt:lpstr>Office Theme</vt:lpstr>
      <vt:lpstr>???</vt:lpstr>
      <vt:lpstr>???</vt:lpstr>
      <vt:lpstr>Document</vt:lpstr>
      <vt:lpstr>Microsoft ClipArt Gallery</vt:lpstr>
      <vt:lpstr>Assessment Basics and Active Student Involvement </vt:lpstr>
      <vt:lpstr>Big Ideas &amp; Key Questions</vt:lpstr>
      <vt:lpstr>What have been your experiences with assessment?</vt:lpstr>
      <vt:lpstr>Assessment</vt:lpstr>
      <vt:lpstr>My Learning Targets</vt:lpstr>
      <vt:lpstr>Backward Design: Assessment in the curriculum planning process</vt:lpstr>
      <vt:lpstr>Planning with Assessment in Mind</vt:lpstr>
      <vt:lpstr>Planning with Assessment in Mind</vt:lpstr>
      <vt:lpstr>  Target =&gt; Evidence =&gt; Assessment</vt:lpstr>
      <vt:lpstr>Learning Targets: Fact</vt:lpstr>
      <vt:lpstr>Learning Targets: Concept/Generalization</vt:lpstr>
      <vt:lpstr>Learning Targets: Skill/Process</vt:lpstr>
      <vt:lpstr>Learning Targets: Dispositions</vt:lpstr>
      <vt:lpstr>  Target =&gt; Evidence =&gt; Assessment</vt:lpstr>
      <vt:lpstr>  Target =&gt; Evidence =&gt; Assessment</vt:lpstr>
      <vt:lpstr>A Quiz….</vt:lpstr>
      <vt:lpstr>  Target =&gt; Evidence =&gt; Assessment Now what?  </vt:lpstr>
      <vt:lpstr>Scoring Guides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Scoring Guides: Answer Keys, Checklists,  Rating Scales &amp; Rubrics</vt:lpstr>
      <vt:lpstr>Checklists</vt:lpstr>
      <vt:lpstr>Checklists</vt:lpstr>
      <vt:lpstr>Rating Scales</vt:lpstr>
      <vt:lpstr>Rating scales for  essays of literary criticism </vt:lpstr>
      <vt:lpstr>Rubrics</vt:lpstr>
      <vt:lpstr>Rubrics</vt:lpstr>
      <vt:lpstr>Rubrics</vt:lpstr>
      <vt:lpstr> Which Ball is the Best Bouncer? </vt:lpstr>
      <vt:lpstr> Which Ball is the Best Bouncer? </vt:lpstr>
      <vt:lpstr> Which Ball is the Best Bouncer? </vt:lpstr>
    </vt:vector>
  </TitlesOfParts>
  <Company>Seattle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Assessment Basics in Block II</dc:title>
  <dc:creator>Seattle University</dc:creator>
  <cp:lastModifiedBy>Mark Roddy</cp:lastModifiedBy>
  <cp:revision>87</cp:revision>
  <cp:lastPrinted>2011-09-22T21:53:58Z</cp:lastPrinted>
  <dcterms:created xsi:type="dcterms:W3CDTF">2010-06-08T19:17:55Z</dcterms:created>
  <dcterms:modified xsi:type="dcterms:W3CDTF">2013-02-07T00:01:17Z</dcterms:modified>
</cp:coreProperties>
</file>